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9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90" r:id="rId31"/>
    <p:sldId id="291" r:id="rId32"/>
    <p:sldId id="292" r:id="rId33"/>
    <p:sldId id="289" r:id="rId34"/>
    <p:sldId id="293" r:id="rId35"/>
    <p:sldId id="294" r:id="rId36"/>
    <p:sldId id="288" r:id="rId37"/>
    <p:sldId id="287" r:id="rId38"/>
  </p:sldIdLst>
  <p:sldSz cx="12192000" cy="6858000"/>
  <p:notesSz cx="6858000" cy="9144000"/>
  <p:embeddedFontLst>
    <p:embeddedFont>
      <p:font typeface="Barlow" panose="00000500000000000000" pitchFamily="2" charset="0"/>
      <p:regular r:id="rId40"/>
      <p:bold r:id="rId41"/>
      <p:italic r:id="rId42"/>
      <p:boldItalic r:id="rId43"/>
    </p:embeddedFont>
    <p:embeddedFont>
      <p:font typeface="Calisto MT" panose="02040603050505030304" pitchFamily="18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Garamond" panose="02020404030301010803" pitchFamily="18" charset="0"/>
      <p:regular r:id="rId52"/>
      <p:bold r:id="rId53"/>
      <p:italic r:id="rId54"/>
    </p:embeddedFont>
    <p:embeddedFont>
      <p:font typeface="Roboto Condensed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2742D-8597-7795-9FEE-15D21C879892}" v="180" dt="2025-12-28T20:03:31.247"/>
  </p1510:revLst>
</p1510:revInfo>
</file>

<file path=ppt/tableStyles.xml><?xml version="1.0" encoding="utf-8"?>
<a:tblStyleLst xmlns:a="http://schemas.openxmlformats.org/drawingml/2006/main" def="{009C514A-5536-4AEA-9154-31F9F0F49BC7}">
  <a:tblStyle styleId="{009C514A-5536-4AEA-9154-31F9F0F49BC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d3cbc0e5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3ad3cbc0e5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dafd53fd1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3adafd53fd1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adafd53fd1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3adafd53fd1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adafd53fd1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3adafd53fd1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adafd53f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3adafd53f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adafd53fd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3adafd53fd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435A5857-DFD2-C396-90EE-B2F38F730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>
            <a:extLst>
              <a:ext uri="{FF2B5EF4-FFF2-40B4-BE49-F238E27FC236}">
                <a16:creationId xmlns:a16="http://schemas.microsoft.com/office/drawing/2014/main" id="{CCFFA53E-83DF-0243-3549-876CE9453E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:notes">
            <a:extLst>
              <a:ext uri="{FF2B5EF4-FFF2-40B4-BE49-F238E27FC236}">
                <a16:creationId xmlns:a16="http://schemas.microsoft.com/office/drawing/2014/main" id="{19C5642A-A884-BE1E-8DD0-12DF8ED553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19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tethoscope and a gavel on money&#10;&#10;AI-generated content may be incorrect.">
            <a:extLst>
              <a:ext uri="{FF2B5EF4-FFF2-40B4-BE49-F238E27FC236}">
                <a16:creationId xmlns:a16="http://schemas.microsoft.com/office/drawing/2014/main" id="{89B5AE3E-41EE-443A-6450-C4E76FC696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6" name="Google Shape;86;p13"/>
          <p:cNvSpPr txBox="1"/>
          <p:nvPr/>
        </p:nvSpPr>
        <p:spPr>
          <a:xfrm>
            <a:off x="1524000" y="1740589"/>
            <a:ext cx="9144000" cy="3130555"/>
          </a:xfrm>
          <a:prstGeom prst="rect">
            <a:avLst/>
          </a:prstGeom>
          <a:ln>
            <a:noFill/>
          </a:ln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/>
            <a:r>
              <a:rPr lang="en-US" sz="6600" b="1" strike="noStrike" kern="1200" cap="none">
                <a:solidFill>
                  <a:srgbClr val="FFFFFF"/>
                </a:solidFill>
                <a:latin typeface="Calisto MT"/>
                <a:ea typeface="+mj-ea"/>
                <a:cs typeface="+mj-cs"/>
                <a:sym typeface="Roboto Condensed"/>
              </a:rPr>
              <a:t>HEALTHCARE PROVIDER</a:t>
            </a:r>
            <a:br>
              <a:rPr lang="en-US" sz="6600" b="1" strike="noStrike" kern="1200" cap="none">
                <a:latin typeface="Calisto MT"/>
                <a:ea typeface="+mj-ea"/>
                <a:cs typeface="+mj-cs"/>
              </a:rPr>
            </a:br>
            <a:r>
              <a:rPr lang="en-US" sz="6600" b="1" kern="1200">
                <a:solidFill>
                  <a:srgbClr val="FFFFFF"/>
                </a:solidFill>
                <a:latin typeface="Calisto MT"/>
                <a:ea typeface="+mj-ea"/>
                <a:cs typeface="+mj-cs"/>
                <a:sym typeface="Roboto Condensed"/>
              </a:rPr>
              <a:t> </a:t>
            </a:r>
            <a:r>
              <a:rPr lang="en-US" sz="6600" b="1" strike="noStrike" kern="1200" cap="none">
                <a:solidFill>
                  <a:srgbClr val="FFFFFF"/>
                </a:solidFill>
                <a:latin typeface="Calisto MT"/>
                <a:ea typeface="+mj-ea"/>
                <a:cs typeface="+mj-cs"/>
                <a:sym typeface="Roboto Condensed"/>
              </a:rPr>
              <a:t>FRAUD DETECTION</a:t>
            </a:r>
            <a:endParaRPr lang="en-US" sz="6600">
              <a:latin typeface="Calisto M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876425"/>
            <a:ext cx="336545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3200" y="1876425"/>
            <a:ext cx="336545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400" y="1876425"/>
            <a:ext cx="3365599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 txBox="1"/>
          <p:nvPr/>
        </p:nvSpPr>
        <p:spPr>
          <a:xfrm>
            <a:off x="762000" y="1428750"/>
            <a:ext cx="106680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We engineered 100 features. Here are the top performers:</a:t>
            </a:r>
            <a:endParaRPr/>
          </a:p>
        </p:txBody>
      </p:sp>
      <p:sp>
        <p:nvSpPr>
          <p:cNvPr id="308" name="Google Shape;308;p23"/>
          <p:cNvSpPr txBox="1"/>
          <p:nvPr/>
        </p:nvSpPr>
        <p:spPr>
          <a:xfrm>
            <a:off x="762000" y="519112"/>
            <a:ext cx="410051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BEHAVIORAL FEATURES</a:t>
            </a:r>
            <a:endParaRPr/>
          </a:p>
        </p:txBody>
      </p:sp>
      <p:sp>
        <p:nvSpPr>
          <p:cNvPr id="309" name="Google Shape;309;p23"/>
          <p:cNvSpPr txBox="1"/>
          <p:nvPr/>
        </p:nvSpPr>
        <p:spPr>
          <a:xfrm>
            <a:off x="10772775" y="476250"/>
            <a:ext cx="6572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/10</a:t>
            </a:r>
            <a:endParaRPr/>
          </a:p>
        </p:txBody>
      </p:sp>
      <p:sp>
        <p:nvSpPr>
          <p:cNvPr id="310" name="Google Shape;310;p23"/>
          <p:cNvSpPr txBox="1"/>
          <p:nvPr/>
        </p:nvSpPr>
        <p:spPr>
          <a:xfrm>
            <a:off x="1047750" y="2219325"/>
            <a:ext cx="293364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CLAIMDURATION_MAX</a:t>
            </a:r>
            <a:endParaRPr/>
          </a:p>
        </p:txBody>
      </p:sp>
      <p:sp>
        <p:nvSpPr>
          <p:cNvPr id="311" name="Google Shape;311;p23"/>
          <p:cNvSpPr txBox="1"/>
          <p:nvPr/>
        </p:nvSpPr>
        <p:spPr>
          <a:xfrm>
            <a:off x="1047750" y="2581275"/>
            <a:ext cx="279395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The maximum length of stay recorded by a provider. Fraudsters often inflate this to the max allowed limit.</a:t>
            </a:r>
            <a:endParaRPr/>
          </a:p>
        </p:txBody>
      </p:sp>
      <p:sp>
        <p:nvSpPr>
          <p:cNvPr id="312" name="Google Shape;312;p23"/>
          <p:cNvSpPr txBox="1"/>
          <p:nvPr/>
        </p:nvSpPr>
        <p:spPr>
          <a:xfrm>
            <a:off x="4698950" y="2289880"/>
            <a:ext cx="320175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 DIAGNOSISGROUP_COUNT</a:t>
            </a:r>
            <a:endParaRPr/>
          </a:p>
        </p:txBody>
      </p:sp>
      <p:sp>
        <p:nvSpPr>
          <p:cNvPr id="313" name="Google Shape;313;p23"/>
          <p:cNvSpPr txBox="1"/>
          <p:nvPr/>
        </p:nvSpPr>
        <p:spPr>
          <a:xfrm>
            <a:off x="4698950" y="2581275"/>
            <a:ext cx="279395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The variety of diagnosis codes used. High variance suggests "kitchen sinking" (adding codes to justify cost).</a:t>
            </a:r>
            <a:endParaRPr/>
          </a:p>
        </p:txBody>
      </p:sp>
      <p:sp>
        <p:nvSpPr>
          <p:cNvPr id="314" name="Google Shape;314;p23"/>
          <p:cNvSpPr txBox="1"/>
          <p:nvPr/>
        </p:nvSpPr>
        <p:spPr>
          <a:xfrm>
            <a:off x="8350150" y="2219325"/>
            <a:ext cx="293380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 INPATIENT_STDDEV</a:t>
            </a:r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8350150" y="2581275"/>
            <a:ext cx="279409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Variability in inpatient claim costs. Fraudsters often have rigid billing patterns (low variance) compared to real life.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952500"/>
            <a:ext cx="106680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4"/>
          <p:cNvSpPr txBox="1"/>
          <p:nvPr/>
        </p:nvSpPr>
        <p:spPr>
          <a:xfrm>
            <a:off x="762000" y="519112"/>
            <a:ext cx="351043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9:1 IMBALANCE</a:t>
            </a:r>
            <a:endParaRPr/>
          </a:p>
        </p:txBody>
      </p:sp>
      <p:sp>
        <p:nvSpPr>
          <p:cNvPr id="323" name="Google Shape;323;p24"/>
          <p:cNvSpPr txBox="1"/>
          <p:nvPr/>
        </p:nvSpPr>
        <p:spPr>
          <a:xfrm>
            <a:off x="10772775" y="476250"/>
            <a:ext cx="6572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/11</a:t>
            </a:r>
            <a:endParaRPr/>
          </a:p>
        </p:txBody>
      </p:sp>
      <p:sp>
        <p:nvSpPr>
          <p:cNvPr id="324" name="Google Shape;324;p24"/>
          <p:cNvSpPr txBox="1"/>
          <p:nvPr/>
        </p:nvSpPr>
        <p:spPr>
          <a:xfrm>
            <a:off x="6334125" y="3028950"/>
            <a:ext cx="535066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THIS MATTERS</a:t>
            </a:r>
            <a:endParaRPr/>
          </a:p>
        </p:txBody>
      </p:sp>
      <p:sp>
        <p:nvSpPr>
          <p:cNvPr id="325" name="Google Shape;325;p24"/>
          <p:cNvSpPr txBox="1"/>
          <p:nvPr/>
        </p:nvSpPr>
        <p:spPr>
          <a:xfrm>
            <a:off x="6334125" y="3209925"/>
            <a:ext cx="50958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Standard algorithms (like Logistic Regression) optimize for Accuracy.</a:t>
            </a:r>
            <a:endParaRPr/>
          </a:p>
        </p:txBody>
      </p:sp>
      <p:sp>
        <p:nvSpPr>
          <p:cNvPr id="326" name="Google Shape;326;p24"/>
          <p:cNvSpPr txBox="1"/>
          <p:nvPr/>
        </p:nvSpPr>
        <p:spPr>
          <a:xfrm>
            <a:off x="6334125" y="3867150"/>
            <a:ext cx="50958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In this dataset, a "dumb" model predicting 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No Fraud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for everyone achieves 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90.6% Accuracy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/>
          </a:p>
        </p:txBody>
      </p:sp>
      <p:sp>
        <p:nvSpPr>
          <p:cNvPr id="327" name="Google Shape;327;p24"/>
          <p:cNvSpPr txBox="1"/>
          <p:nvPr/>
        </p:nvSpPr>
        <p:spPr>
          <a:xfrm>
            <a:off x="6334125" y="4524375"/>
            <a:ext cx="50958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Result: 0% Fraud Detection.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952500"/>
            <a:ext cx="106680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5"/>
          <p:cNvSpPr txBox="1"/>
          <p:nvPr/>
        </p:nvSpPr>
        <p:spPr>
          <a:xfrm>
            <a:off x="762000" y="519112"/>
            <a:ext cx="3510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9:1 IMBALANCE</a:t>
            </a:r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/1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6334125" y="3028950"/>
            <a:ext cx="5350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THIS MATTERS</a:t>
            </a:r>
            <a:endParaRPr/>
          </a:p>
        </p:txBody>
      </p:sp>
      <p:sp>
        <p:nvSpPr>
          <p:cNvPr id="337" name="Google Shape;337;p25"/>
          <p:cNvSpPr txBox="1"/>
          <p:nvPr/>
        </p:nvSpPr>
        <p:spPr>
          <a:xfrm>
            <a:off x="6334125" y="3209925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Standard algorithms (like Logistic Regression) optimize for Accuracy.</a:t>
            </a:r>
            <a:endParaRPr/>
          </a:p>
        </p:txBody>
      </p:sp>
      <p:sp>
        <p:nvSpPr>
          <p:cNvPr id="338" name="Google Shape;338;p25"/>
          <p:cNvSpPr txBox="1"/>
          <p:nvPr/>
        </p:nvSpPr>
        <p:spPr>
          <a:xfrm>
            <a:off x="6334125" y="3867150"/>
            <a:ext cx="5095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In this dataset, a "dumb" model predicting 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No Fraud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for everyone achieves 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90.6% Accuracy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/>
          </a:p>
        </p:txBody>
      </p:sp>
      <p:sp>
        <p:nvSpPr>
          <p:cNvPr id="339" name="Google Shape;339;p25"/>
          <p:cNvSpPr txBox="1"/>
          <p:nvPr/>
        </p:nvSpPr>
        <p:spPr>
          <a:xfrm>
            <a:off x="6334125" y="4524375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Result: 0% Fraud Detection.</a:t>
            </a:r>
            <a:endParaRPr/>
          </a:p>
        </p:txBody>
      </p:sp>
      <p:pic>
        <p:nvPicPr>
          <p:cNvPr id="340" name="Google Shape;34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" y="1556537"/>
            <a:ext cx="11811000" cy="436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971675"/>
            <a:ext cx="51911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8875" y="1971675"/>
            <a:ext cx="51911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371850"/>
            <a:ext cx="51911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8875" y="3371850"/>
            <a:ext cx="51911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/>
        </p:nvSpPr>
        <p:spPr>
          <a:xfrm>
            <a:off x="762000" y="1428750"/>
            <a:ext cx="106680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We tested 8 different resampling strategies in our pipeline.</a:t>
            </a:r>
            <a:endParaRPr/>
          </a:p>
        </p:txBody>
      </p:sp>
      <p:sp>
        <p:nvSpPr>
          <p:cNvPr id="351" name="Google Shape;351;p26"/>
          <p:cNvSpPr txBox="1"/>
          <p:nvPr/>
        </p:nvSpPr>
        <p:spPr>
          <a:xfrm>
            <a:off x="762000" y="519112"/>
            <a:ext cx="368046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SOLVING IMBALANCE</a:t>
            </a:r>
            <a:endParaRPr/>
          </a:p>
        </p:txBody>
      </p:sp>
      <p:sp>
        <p:nvSpPr>
          <p:cNvPr id="352" name="Google Shape;352;p26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/1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/>
          </a:p>
        </p:txBody>
      </p:sp>
      <p:sp>
        <p:nvSpPr>
          <p:cNvPr id="353" name="Google Shape;353;p26"/>
          <p:cNvSpPr txBox="1"/>
          <p:nvPr/>
        </p:nvSpPr>
        <p:spPr>
          <a:xfrm>
            <a:off x="1028700" y="2228850"/>
            <a:ext cx="4762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E387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/>
          </a:p>
        </p:txBody>
      </p:sp>
      <p:sp>
        <p:nvSpPr>
          <p:cNvPr id="354" name="Google Shape;354;p26"/>
          <p:cNvSpPr txBox="1"/>
          <p:nvPr/>
        </p:nvSpPr>
        <p:spPr>
          <a:xfrm>
            <a:off x="1695450" y="2162175"/>
            <a:ext cx="406717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SMOTE (Oversampling)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Generates synthetic fraud examples by interpolating between existing ones. Good for keeping data volume high.</a:t>
            </a:r>
            <a:endParaRPr/>
          </a:p>
        </p:txBody>
      </p:sp>
      <p:sp>
        <p:nvSpPr>
          <p:cNvPr id="355" name="Google Shape;355;p26"/>
          <p:cNvSpPr txBox="1"/>
          <p:nvPr/>
        </p:nvSpPr>
        <p:spPr>
          <a:xfrm>
            <a:off x="6505575" y="2228850"/>
            <a:ext cx="4762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E387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/>
          </a:p>
        </p:txBody>
      </p:sp>
      <p:sp>
        <p:nvSpPr>
          <p:cNvPr id="356" name="Google Shape;356;p26"/>
          <p:cNvSpPr txBox="1"/>
          <p:nvPr/>
        </p:nvSpPr>
        <p:spPr>
          <a:xfrm>
            <a:off x="7172325" y="2162175"/>
            <a:ext cx="406717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RandomUnderSampler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Deletes non-fraud examples. Fast, but loses information. Worked best for SVM.</a:t>
            </a:r>
            <a:endParaRPr/>
          </a:p>
        </p:txBody>
      </p:sp>
      <p:sp>
        <p:nvSpPr>
          <p:cNvPr id="357" name="Google Shape;357;p26"/>
          <p:cNvSpPr txBox="1"/>
          <p:nvPr/>
        </p:nvSpPr>
        <p:spPr>
          <a:xfrm>
            <a:off x="1028700" y="3629025"/>
            <a:ext cx="4762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E387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/>
          </a:p>
        </p:txBody>
      </p:sp>
      <p:sp>
        <p:nvSpPr>
          <p:cNvPr id="358" name="Google Shape;358;p26"/>
          <p:cNvSpPr txBox="1"/>
          <p:nvPr/>
        </p:nvSpPr>
        <p:spPr>
          <a:xfrm>
            <a:off x="1695450" y="3562350"/>
            <a:ext cx="406717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Class Weights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Mathematical penalization. Telling the model "One fraud error costs as much as 10 non-fraud errors."</a:t>
            </a:r>
            <a:endParaRPr/>
          </a:p>
        </p:txBody>
      </p:sp>
      <p:sp>
        <p:nvSpPr>
          <p:cNvPr id="359" name="Google Shape;359;p26"/>
          <p:cNvSpPr txBox="1"/>
          <p:nvPr/>
        </p:nvSpPr>
        <p:spPr>
          <a:xfrm>
            <a:off x="6505575" y="3629025"/>
            <a:ext cx="4762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E3875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/>
          </a:p>
        </p:txBody>
      </p:sp>
      <p:sp>
        <p:nvSpPr>
          <p:cNvPr id="360" name="Google Shape;360;p26"/>
          <p:cNvSpPr txBox="1"/>
          <p:nvPr/>
        </p:nvSpPr>
        <p:spPr>
          <a:xfrm>
            <a:off x="7172325" y="3562350"/>
            <a:ext cx="406717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SMOTE + Tomek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Hybrid approach. Oversamples fraud, then cleans up noisy boundary points.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905000"/>
            <a:ext cx="21336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9225" y="1908675"/>
            <a:ext cx="21336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5201" y="1908675"/>
            <a:ext cx="21336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96102" y="1924050"/>
            <a:ext cx="21336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7"/>
          <p:cNvSpPr txBox="1"/>
          <p:nvPr/>
        </p:nvSpPr>
        <p:spPr>
          <a:xfrm>
            <a:off x="762000" y="3067050"/>
            <a:ext cx="106680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Crucial Detail: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Resampling was applied </a:t>
            </a:r>
            <a:r>
              <a:rPr lang="en-US" sz="1350" b="0" i="1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inside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the Cross-Validation loop to prevent data leakage.</a:t>
            </a:r>
            <a:endParaRPr/>
          </a:p>
        </p:txBody>
      </p:sp>
      <p:sp>
        <p:nvSpPr>
          <p:cNvPr id="371" name="Google Shape;371;p27"/>
          <p:cNvSpPr txBox="1"/>
          <p:nvPr/>
        </p:nvSpPr>
        <p:spPr>
          <a:xfrm>
            <a:off x="762000" y="519112"/>
            <a:ext cx="434054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PIPELINE ARCHITECTURE</a:t>
            </a:r>
            <a:endParaRPr/>
          </a:p>
        </p:txBody>
      </p:sp>
      <p:sp>
        <p:nvSpPr>
          <p:cNvPr id="372" name="Google Shape;372;p27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/1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/>
          </a:p>
        </p:txBody>
      </p:sp>
      <p:pic>
        <p:nvPicPr>
          <p:cNvPr id="373" name="Google Shape;373;p2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84475" y="2219325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2834" y="2185525"/>
            <a:ext cx="213141" cy="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73876" y="2219325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7"/>
          <p:cNvSpPr txBox="1"/>
          <p:nvPr/>
        </p:nvSpPr>
        <p:spPr>
          <a:xfrm>
            <a:off x="1292825" y="2114550"/>
            <a:ext cx="1152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Input Data</a:t>
            </a:r>
            <a:endParaRPr/>
          </a:p>
        </p:txBody>
      </p:sp>
      <p:sp>
        <p:nvSpPr>
          <p:cNvPr id="377" name="Google Shape;377;p27"/>
          <p:cNvSpPr txBox="1"/>
          <p:nvPr/>
        </p:nvSpPr>
        <p:spPr>
          <a:xfrm>
            <a:off x="7245938" y="2034525"/>
            <a:ext cx="100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Preprocessing</a:t>
            </a:r>
            <a:endParaRPr/>
          </a:p>
        </p:txBody>
      </p:sp>
      <p:sp>
        <p:nvSpPr>
          <p:cNvPr id="378" name="Google Shape;378;p27"/>
          <p:cNvSpPr txBox="1"/>
          <p:nvPr/>
        </p:nvSpPr>
        <p:spPr>
          <a:xfrm>
            <a:off x="4056575" y="2114550"/>
            <a:ext cx="907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Resampler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Google Shape;384;p28"/>
          <p:cNvGraphicFramePr/>
          <p:nvPr>
            <p:extLst>
              <p:ext uri="{D42A27DB-BD31-4B8C-83A1-F6EECF244321}">
                <p14:modId xmlns:p14="http://schemas.microsoft.com/office/powerpoint/2010/main" val="3625082442"/>
              </p:ext>
            </p:extLst>
          </p:nvPr>
        </p:nvGraphicFramePr>
        <p:xfrm>
          <a:off x="761988" y="1835725"/>
          <a:ext cx="10668025" cy="3600450"/>
        </p:xfrm>
        <a:graphic>
          <a:graphicData uri="http://schemas.openxmlformats.org/drawingml/2006/table">
            <a:tbl>
              <a:tblPr firstRow="1" bandRow="1">
                <a:noFill/>
                <a:tableStyleId>{009C514A-5536-4AEA-9154-31F9F0F49BC7}</a:tableStyleId>
              </a:tblPr>
              <a:tblGrid>
                <a:gridCol w="24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Algorithm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Cons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Logistic Regression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Interpretability, Speed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Fails to capture non-linear fraud patterns.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Support Vector Machine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High Recall (Catch rate)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Computationally expensive, Low Precision.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Random Forest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Robust to outliers, Parallelizable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Struggled with </a:t>
                      </a:r>
                      <a:r>
                        <a:rPr lang="en-US" sz="1200" b="0" i="0" u="none" strike="noStrike" cap="none" err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</a:rPr>
                        <a:t>Percision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</a:rPr>
                        <a:t> on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the minority class here.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Gradient Boosting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Best performance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,</a:t>
                      </a: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Iterativ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 correction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Slower training time, Requires tuning.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err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AdaBoosting</a:t>
                      </a:r>
                      <a:endParaRPr err="1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Focuses on hard-to-classify-cases</a:t>
                      </a:r>
                      <a:endParaRPr sz="1200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Sensitive to outliers and noisy data</a:t>
                      </a:r>
                      <a:endParaRPr sz="1200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Decision Trees</a:t>
                      </a:r>
                      <a:endParaRPr sz="1200" b="1" i="0" u="none" strike="noStrike" cap="none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Easy to interpret, Fast</a:t>
                      </a:r>
                      <a:endParaRPr sz="1200" b="1" i="0" u="none" strike="noStrike" cap="none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Prone to overfitting, Unstable to small data changes</a:t>
                      </a:r>
                      <a:endParaRPr sz="1200" b="0" i="0" u="none" strike="noStrike" cap="none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85" name="Google Shape;385;p28"/>
          <p:cNvSpPr txBox="1"/>
          <p:nvPr/>
        </p:nvSpPr>
        <p:spPr>
          <a:xfrm>
            <a:off x="762000" y="519112"/>
            <a:ext cx="442055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CANDIDATE ALGORITHMS</a:t>
            </a:r>
            <a:endParaRPr/>
          </a:p>
        </p:txBody>
      </p:sp>
      <p:sp>
        <p:nvSpPr>
          <p:cNvPr id="386" name="Google Shape;386;p28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/1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/>
          </a:p>
        </p:txBody>
      </p:sp>
      <p:sp>
        <p:nvSpPr>
          <p:cNvPr id="387" name="Google Shape;387;p28"/>
          <p:cNvSpPr/>
          <p:nvPr/>
        </p:nvSpPr>
        <p:spPr>
          <a:xfrm>
            <a:off x="761988" y="2831087"/>
            <a:ext cx="2452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3214377" y="2831087"/>
            <a:ext cx="3703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6917519" y="2831087"/>
            <a:ext cx="45126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761988" y="3354962"/>
            <a:ext cx="2452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8"/>
          <p:cNvSpPr/>
          <p:nvPr/>
        </p:nvSpPr>
        <p:spPr>
          <a:xfrm>
            <a:off x="3214377" y="3354962"/>
            <a:ext cx="3703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8"/>
          <p:cNvSpPr/>
          <p:nvPr/>
        </p:nvSpPr>
        <p:spPr>
          <a:xfrm>
            <a:off x="6917519" y="3354962"/>
            <a:ext cx="45126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8"/>
          <p:cNvSpPr/>
          <p:nvPr/>
        </p:nvSpPr>
        <p:spPr>
          <a:xfrm>
            <a:off x="761988" y="3878837"/>
            <a:ext cx="2452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8"/>
          <p:cNvSpPr/>
          <p:nvPr/>
        </p:nvSpPr>
        <p:spPr>
          <a:xfrm>
            <a:off x="3214377" y="3878837"/>
            <a:ext cx="3703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8"/>
          <p:cNvSpPr/>
          <p:nvPr/>
        </p:nvSpPr>
        <p:spPr>
          <a:xfrm>
            <a:off x="6917519" y="3878837"/>
            <a:ext cx="45126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482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 txBox="1"/>
          <p:nvPr/>
        </p:nvSpPr>
        <p:spPr>
          <a:xfrm>
            <a:off x="762000" y="4963825"/>
            <a:ext cx="10668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Tradeoff: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Gradient Boosting took ~28 minutes to train (vs 11 mins for RF), but delivered significantly better Recall.</a:t>
            </a: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762000" y="519112"/>
            <a:ext cx="72409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TRAINING EFFICIENCY VS. PERFORMANCE</a:t>
            </a:r>
            <a:endParaRPr/>
          </a:p>
        </p:txBody>
      </p:sp>
      <p:sp>
        <p:nvSpPr>
          <p:cNvPr id="404" name="Google Shape;404;p29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/1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/>
          <p:nvPr/>
        </p:nvSpPr>
        <p:spPr>
          <a:xfrm>
            <a:off x="762000" y="1405240"/>
            <a:ext cx="10668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We used GridSearchCV with 5-fold CV to find the optimal settings.</a:t>
            </a:r>
            <a:endParaRPr/>
          </a:p>
        </p:txBody>
      </p:sp>
      <p:sp>
        <p:nvSpPr>
          <p:cNvPr id="410" name="Google Shape;410;p30"/>
          <p:cNvSpPr txBox="1"/>
          <p:nvPr/>
        </p:nvSpPr>
        <p:spPr>
          <a:xfrm>
            <a:off x="762000" y="519112"/>
            <a:ext cx="4730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HYPERPARAMETER TUNING</a:t>
            </a:r>
            <a:endParaRPr/>
          </a:p>
        </p:txBody>
      </p:sp>
      <p:sp>
        <p:nvSpPr>
          <p:cNvPr id="411" name="Google Shape;411;p30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/1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/>
          </a:p>
        </p:txBody>
      </p:sp>
      <p:pic>
        <p:nvPicPr>
          <p:cNvPr id="412" name="Google Shape;412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600" y="1789487"/>
            <a:ext cx="50958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0"/>
          <p:cNvSpPr txBox="1"/>
          <p:nvPr/>
        </p:nvSpPr>
        <p:spPr>
          <a:xfrm>
            <a:off x="1170100" y="1932350"/>
            <a:ext cx="495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 Boosting</a:t>
            </a:r>
            <a:endParaRPr/>
          </a:p>
        </p:txBody>
      </p:sp>
      <p:sp>
        <p:nvSpPr>
          <p:cNvPr id="414" name="Google Shape;414;p30"/>
          <p:cNvSpPr txBox="1"/>
          <p:nvPr/>
        </p:nvSpPr>
        <p:spPr>
          <a:xfrm>
            <a:off x="1170100" y="2208575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n_estimators: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50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00, 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00]</a:t>
            </a:r>
            <a:endParaRPr/>
          </a:p>
        </p:txBody>
      </p:sp>
      <p:sp>
        <p:nvSpPr>
          <p:cNvPr id="415" name="Google Shape;415;p30"/>
          <p:cNvSpPr txBox="1"/>
          <p:nvPr/>
        </p:nvSpPr>
        <p:spPr>
          <a:xfrm>
            <a:off x="1170100" y="2465750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learning_rate: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[0.01, 0.1, 0.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5. 1.0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16" name="Google Shape;416;p30"/>
          <p:cNvSpPr txBox="1"/>
          <p:nvPr/>
        </p:nvSpPr>
        <p:spPr>
          <a:xfrm>
            <a:off x="1170100" y="2722925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algorithm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“SAMME”, “SAMME.R”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17" name="Google Shape;417;p30"/>
          <p:cNvSpPr txBox="1"/>
          <p:nvPr/>
        </p:nvSpPr>
        <p:spPr>
          <a:xfrm>
            <a:off x="1170100" y="2980100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max_depth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1,3,5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18" name="Google Shape;418;p30"/>
          <p:cNvSpPr txBox="1"/>
          <p:nvPr/>
        </p:nvSpPr>
        <p:spPr>
          <a:xfrm>
            <a:off x="1170100" y="3484925"/>
            <a:ext cx="543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Winner:</a:t>
            </a:r>
            <a:endParaRPr/>
          </a:p>
        </p:txBody>
      </p:sp>
      <p:sp>
        <p:nvSpPr>
          <p:cNvPr id="419" name="Google Shape;419;p30"/>
          <p:cNvSpPr txBox="1"/>
          <p:nvPr/>
        </p:nvSpPr>
        <p:spPr>
          <a:xfrm>
            <a:off x="1713088" y="3494437"/>
            <a:ext cx="471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50, 0.01, SAMME, 1</a:t>
            </a:r>
            <a:endParaRPr/>
          </a:p>
        </p:txBody>
      </p:sp>
      <p:sp>
        <p:nvSpPr>
          <p:cNvPr id="420" name="Google Shape;420;p30"/>
          <p:cNvSpPr txBox="1"/>
          <p:nvPr/>
        </p:nvSpPr>
        <p:spPr>
          <a:xfrm>
            <a:off x="1147475" y="4319162"/>
            <a:ext cx="495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SVM (NoSampling_ClassWeight) </a:t>
            </a:r>
            <a:endParaRPr/>
          </a:p>
        </p:txBody>
      </p:sp>
      <p:sp>
        <p:nvSpPr>
          <p:cNvPr id="421" name="Google Shape;421;p30"/>
          <p:cNvSpPr txBox="1"/>
          <p:nvPr/>
        </p:nvSpPr>
        <p:spPr>
          <a:xfrm>
            <a:off x="1147475" y="4595387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[1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, 10, 100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22" name="Google Shape;422;p30"/>
          <p:cNvSpPr txBox="1"/>
          <p:nvPr/>
        </p:nvSpPr>
        <p:spPr>
          <a:xfrm>
            <a:off x="1147475" y="4852562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kernel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‘rbf’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23" name="Google Shape;423;p30"/>
          <p:cNvSpPr txBox="1"/>
          <p:nvPr/>
        </p:nvSpPr>
        <p:spPr>
          <a:xfrm>
            <a:off x="1147475" y="5109737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Gamma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“scale” ,  0.01, 0.001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24" name="Google Shape;424;p30"/>
          <p:cNvSpPr txBox="1"/>
          <p:nvPr/>
        </p:nvSpPr>
        <p:spPr>
          <a:xfrm>
            <a:off x="1147475" y="5366912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Class Weight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“Balanced”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25" name="Google Shape;425;p30"/>
          <p:cNvSpPr txBox="1"/>
          <p:nvPr/>
        </p:nvSpPr>
        <p:spPr>
          <a:xfrm>
            <a:off x="1147475" y="5871737"/>
            <a:ext cx="543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Winner:</a:t>
            </a:r>
            <a:endParaRPr/>
          </a:p>
        </p:txBody>
      </p:sp>
      <p:sp>
        <p:nvSpPr>
          <p:cNvPr id="426" name="Google Shape;426;p30"/>
          <p:cNvSpPr txBox="1"/>
          <p:nvPr/>
        </p:nvSpPr>
        <p:spPr>
          <a:xfrm>
            <a:off x="1713084" y="5881250"/>
            <a:ext cx="3480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1, RBF, Gamma 0.001, </a:t>
            </a:r>
            <a:r>
              <a:rPr lang="en-US">
                <a:solidFill>
                  <a:schemeClr val="dk1"/>
                </a:solidFill>
              </a:rPr>
              <a:t>Balanced</a:t>
            </a:r>
            <a:endParaRPr/>
          </a:p>
        </p:txBody>
      </p:sp>
      <p:pic>
        <p:nvPicPr>
          <p:cNvPr id="427" name="Google Shape;427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975" y="4176299"/>
            <a:ext cx="50958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0"/>
          <p:cNvSpPr txBox="1"/>
          <p:nvPr/>
        </p:nvSpPr>
        <p:spPr>
          <a:xfrm>
            <a:off x="1170100" y="1932350"/>
            <a:ext cx="495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 Boosting</a:t>
            </a:r>
            <a:endParaRPr/>
          </a:p>
        </p:txBody>
      </p:sp>
      <p:sp>
        <p:nvSpPr>
          <p:cNvPr id="429" name="Google Shape;429;p30"/>
          <p:cNvSpPr txBox="1"/>
          <p:nvPr/>
        </p:nvSpPr>
        <p:spPr>
          <a:xfrm>
            <a:off x="1170100" y="2208575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n_estimators: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50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00, 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00]</a:t>
            </a:r>
            <a:endParaRPr/>
          </a:p>
        </p:txBody>
      </p:sp>
      <p:sp>
        <p:nvSpPr>
          <p:cNvPr id="430" name="Google Shape;430;p30"/>
          <p:cNvSpPr txBox="1"/>
          <p:nvPr/>
        </p:nvSpPr>
        <p:spPr>
          <a:xfrm>
            <a:off x="1170100" y="2465750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learning_rate: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[0.01, 0.1, 0.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5. 1.0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31" name="Google Shape;431;p30"/>
          <p:cNvSpPr txBox="1"/>
          <p:nvPr/>
        </p:nvSpPr>
        <p:spPr>
          <a:xfrm>
            <a:off x="1170100" y="2722925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algorithm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“SAMME”, “SAMME.R”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32" name="Google Shape;432;p30"/>
          <p:cNvSpPr txBox="1"/>
          <p:nvPr/>
        </p:nvSpPr>
        <p:spPr>
          <a:xfrm>
            <a:off x="1170100" y="2980100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max_depth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1,3,5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33" name="Google Shape;433;p30"/>
          <p:cNvSpPr txBox="1"/>
          <p:nvPr/>
        </p:nvSpPr>
        <p:spPr>
          <a:xfrm>
            <a:off x="1170100" y="3484925"/>
            <a:ext cx="543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Winner:</a:t>
            </a:r>
            <a:endParaRPr/>
          </a:p>
        </p:txBody>
      </p:sp>
      <p:sp>
        <p:nvSpPr>
          <p:cNvPr id="434" name="Google Shape;434;p30"/>
          <p:cNvSpPr txBox="1"/>
          <p:nvPr/>
        </p:nvSpPr>
        <p:spPr>
          <a:xfrm>
            <a:off x="1713088" y="3494437"/>
            <a:ext cx="471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50, 0.01, SAMME, 1</a:t>
            </a:r>
            <a:endParaRPr/>
          </a:p>
        </p:txBody>
      </p:sp>
      <p:pic>
        <p:nvPicPr>
          <p:cNvPr id="435" name="Google Shape;435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975" y="4176299"/>
            <a:ext cx="50958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0"/>
          <p:cNvSpPr txBox="1"/>
          <p:nvPr/>
        </p:nvSpPr>
        <p:spPr>
          <a:xfrm>
            <a:off x="1147475" y="4319162"/>
            <a:ext cx="495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SVM (NoSampling_ClassWeight) </a:t>
            </a:r>
            <a:endParaRPr/>
          </a:p>
        </p:txBody>
      </p:sp>
      <p:sp>
        <p:nvSpPr>
          <p:cNvPr id="437" name="Google Shape;437;p30"/>
          <p:cNvSpPr txBox="1"/>
          <p:nvPr/>
        </p:nvSpPr>
        <p:spPr>
          <a:xfrm>
            <a:off x="1147475" y="4595387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[1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, 10, 100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38" name="Google Shape;438;p30"/>
          <p:cNvSpPr txBox="1"/>
          <p:nvPr/>
        </p:nvSpPr>
        <p:spPr>
          <a:xfrm>
            <a:off x="1147475" y="4852562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kernel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‘rbf’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39" name="Google Shape;439;p30"/>
          <p:cNvSpPr txBox="1"/>
          <p:nvPr/>
        </p:nvSpPr>
        <p:spPr>
          <a:xfrm>
            <a:off x="1147475" y="5109737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Gamma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“scale” ,  0.01, 0.001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40" name="Google Shape;440;p30"/>
          <p:cNvSpPr txBox="1"/>
          <p:nvPr/>
        </p:nvSpPr>
        <p:spPr>
          <a:xfrm>
            <a:off x="1147475" y="5366912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Class Weight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“Balanced”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  <p:sp>
        <p:nvSpPr>
          <p:cNvPr id="441" name="Google Shape;441;p30"/>
          <p:cNvSpPr txBox="1"/>
          <p:nvPr/>
        </p:nvSpPr>
        <p:spPr>
          <a:xfrm>
            <a:off x="1147475" y="5871737"/>
            <a:ext cx="543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Winner:</a:t>
            </a:r>
            <a:endParaRPr/>
          </a:p>
        </p:txBody>
      </p:sp>
      <p:sp>
        <p:nvSpPr>
          <p:cNvPr id="442" name="Google Shape;442;p30"/>
          <p:cNvSpPr txBox="1"/>
          <p:nvPr/>
        </p:nvSpPr>
        <p:spPr>
          <a:xfrm>
            <a:off x="1713084" y="5881250"/>
            <a:ext cx="3480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1, RBF, Gamma 0.001, </a:t>
            </a:r>
            <a:r>
              <a:rPr lang="en-US">
                <a:solidFill>
                  <a:schemeClr val="dk1"/>
                </a:solidFill>
              </a:rPr>
              <a:t>Balanced</a:t>
            </a:r>
            <a:endParaRPr/>
          </a:p>
        </p:txBody>
      </p:sp>
      <p:pic>
        <p:nvPicPr>
          <p:cNvPr id="443" name="Google Shape;443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2650" y="2810338"/>
            <a:ext cx="5095875" cy="25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0"/>
          <p:cNvSpPr txBox="1"/>
          <p:nvPr/>
        </p:nvSpPr>
        <p:spPr>
          <a:xfrm>
            <a:off x="6873150" y="2979734"/>
            <a:ext cx="495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GRADIENT BOOSTING GRID</a:t>
            </a:r>
            <a:endParaRPr/>
          </a:p>
        </p:txBody>
      </p:sp>
      <p:sp>
        <p:nvSpPr>
          <p:cNvPr id="445" name="Google Shape;445;p30"/>
          <p:cNvSpPr txBox="1"/>
          <p:nvPr/>
        </p:nvSpPr>
        <p:spPr>
          <a:xfrm>
            <a:off x="6816000" y="3307261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446" name="Google Shape;446;p30"/>
          <p:cNvSpPr txBox="1"/>
          <p:nvPr/>
        </p:nvSpPr>
        <p:spPr>
          <a:xfrm>
            <a:off x="6873150" y="3307261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n_estimators: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[100, 200, 300]</a:t>
            </a:r>
            <a:endParaRPr/>
          </a:p>
        </p:txBody>
      </p:sp>
      <p:sp>
        <p:nvSpPr>
          <p:cNvPr id="447" name="Google Shape;447;p30"/>
          <p:cNvSpPr txBox="1"/>
          <p:nvPr/>
        </p:nvSpPr>
        <p:spPr>
          <a:xfrm>
            <a:off x="6821975" y="3552850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448" name="Google Shape;448;p30"/>
          <p:cNvSpPr txBox="1"/>
          <p:nvPr/>
        </p:nvSpPr>
        <p:spPr>
          <a:xfrm>
            <a:off x="6879125" y="3552850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learning_rate: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[0.01, 0.1, 0.2]</a:t>
            </a:r>
            <a:endParaRPr/>
          </a:p>
        </p:txBody>
      </p:sp>
      <p:sp>
        <p:nvSpPr>
          <p:cNvPr id="449" name="Google Shape;449;p30"/>
          <p:cNvSpPr txBox="1"/>
          <p:nvPr/>
        </p:nvSpPr>
        <p:spPr>
          <a:xfrm>
            <a:off x="6816000" y="3798414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450" name="Google Shape;450;p30"/>
          <p:cNvSpPr txBox="1"/>
          <p:nvPr/>
        </p:nvSpPr>
        <p:spPr>
          <a:xfrm>
            <a:off x="6873150" y="3798414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max_depth: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[3, 5, 7]</a:t>
            </a:r>
            <a:endParaRPr/>
          </a:p>
        </p:txBody>
      </p:sp>
      <p:sp>
        <p:nvSpPr>
          <p:cNvPr id="451" name="Google Shape;451;p30"/>
          <p:cNvSpPr txBox="1"/>
          <p:nvPr/>
        </p:nvSpPr>
        <p:spPr>
          <a:xfrm>
            <a:off x="6793400" y="4043977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452" name="Google Shape;452;p30"/>
          <p:cNvSpPr txBox="1"/>
          <p:nvPr/>
        </p:nvSpPr>
        <p:spPr>
          <a:xfrm>
            <a:off x="6850550" y="4043977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subsample: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[0.8, 1.0]</a:t>
            </a:r>
            <a:endParaRPr/>
          </a:p>
        </p:txBody>
      </p:sp>
      <p:sp>
        <p:nvSpPr>
          <p:cNvPr id="453" name="Google Shape;453;p30"/>
          <p:cNvSpPr txBox="1"/>
          <p:nvPr/>
        </p:nvSpPr>
        <p:spPr>
          <a:xfrm>
            <a:off x="6873125" y="4952958"/>
            <a:ext cx="543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Winner:</a:t>
            </a:r>
            <a:endParaRPr/>
          </a:p>
        </p:txBody>
      </p:sp>
      <p:sp>
        <p:nvSpPr>
          <p:cNvPr id="454" name="Google Shape;454;p30"/>
          <p:cNvSpPr txBox="1"/>
          <p:nvPr/>
        </p:nvSpPr>
        <p:spPr>
          <a:xfrm>
            <a:off x="7539225" y="4934802"/>
            <a:ext cx="471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100, 0.01, 3, 0.8, 1.0, 2</a:t>
            </a:r>
            <a:endParaRPr/>
          </a:p>
        </p:txBody>
      </p:sp>
      <p:sp>
        <p:nvSpPr>
          <p:cNvPr id="455" name="Google Shape;455;p30"/>
          <p:cNvSpPr txBox="1"/>
          <p:nvPr/>
        </p:nvSpPr>
        <p:spPr>
          <a:xfrm>
            <a:off x="6783000" y="4289555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456" name="Google Shape;456;p30"/>
          <p:cNvSpPr txBox="1"/>
          <p:nvPr/>
        </p:nvSpPr>
        <p:spPr>
          <a:xfrm>
            <a:off x="6840150" y="4289555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min_sample_leaf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[0.8, 1.0]</a:t>
            </a:r>
            <a:endParaRPr/>
          </a:p>
        </p:txBody>
      </p:sp>
      <p:sp>
        <p:nvSpPr>
          <p:cNvPr id="457" name="Google Shape;457;p30"/>
          <p:cNvSpPr txBox="1"/>
          <p:nvPr/>
        </p:nvSpPr>
        <p:spPr>
          <a:xfrm>
            <a:off x="6770475" y="4535130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458" name="Google Shape;458;p30"/>
          <p:cNvSpPr txBox="1"/>
          <p:nvPr/>
        </p:nvSpPr>
        <p:spPr>
          <a:xfrm>
            <a:off x="6827625" y="4535130"/>
            <a:ext cx="471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min_sample_split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[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619250"/>
            <a:ext cx="336545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3200" y="1619250"/>
            <a:ext cx="336545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400" y="1619250"/>
            <a:ext cx="3365599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1"/>
          <p:cNvSpPr txBox="1"/>
          <p:nvPr/>
        </p:nvSpPr>
        <p:spPr>
          <a:xfrm>
            <a:off x="762000" y="519112"/>
            <a:ext cx="386048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EVALUATION METRICS</a:t>
            </a:r>
            <a:endParaRPr/>
          </a:p>
        </p:txBody>
      </p:sp>
      <p:sp>
        <p:nvSpPr>
          <p:cNvPr id="468" name="Google Shape;468;p31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/1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r>
            <a:endParaRPr/>
          </a:p>
        </p:txBody>
      </p:sp>
      <p:sp>
        <p:nvSpPr>
          <p:cNvPr id="469" name="Google Shape;469;p31"/>
          <p:cNvSpPr txBox="1"/>
          <p:nvPr/>
        </p:nvSpPr>
        <p:spPr>
          <a:xfrm>
            <a:off x="1047750" y="1962150"/>
            <a:ext cx="293364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RECALL (SENSITIVITY)</a:t>
            </a:r>
            <a:endParaRPr/>
          </a:p>
        </p:txBody>
      </p:sp>
      <p:sp>
        <p:nvSpPr>
          <p:cNvPr id="470" name="Google Shape;470;p31"/>
          <p:cNvSpPr txBox="1"/>
          <p:nvPr/>
        </p:nvSpPr>
        <p:spPr>
          <a:xfrm>
            <a:off x="1047750" y="2324100"/>
            <a:ext cx="27939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"Of all the actual fraud, how much did we find?"</a:t>
            </a:r>
            <a:endParaRPr/>
          </a:p>
        </p:txBody>
      </p:sp>
      <p:sp>
        <p:nvSpPr>
          <p:cNvPr id="471" name="Google Shape;471;p31"/>
          <p:cNvSpPr txBox="1"/>
          <p:nvPr/>
        </p:nvSpPr>
        <p:spPr>
          <a:xfrm>
            <a:off x="1047750" y="2933700"/>
            <a:ext cx="27939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Target: MAXIMIZE</a:t>
            </a:r>
            <a:endParaRPr/>
          </a:p>
        </p:txBody>
      </p:sp>
      <p:sp>
        <p:nvSpPr>
          <p:cNvPr id="472" name="Google Shape;472;p31"/>
          <p:cNvSpPr txBox="1"/>
          <p:nvPr/>
        </p:nvSpPr>
        <p:spPr>
          <a:xfrm>
            <a:off x="4698950" y="1962150"/>
            <a:ext cx="293364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PRECISION</a:t>
            </a:r>
            <a:endParaRPr/>
          </a:p>
        </p:txBody>
      </p:sp>
      <p:sp>
        <p:nvSpPr>
          <p:cNvPr id="473" name="Google Shape;473;p31"/>
          <p:cNvSpPr txBox="1"/>
          <p:nvPr/>
        </p:nvSpPr>
        <p:spPr>
          <a:xfrm>
            <a:off x="4698950" y="2324100"/>
            <a:ext cx="27939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"Of all the providers we flagged, how many were actually fraud?"</a:t>
            </a:r>
            <a:endParaRPr/>
          </a:p>
        </p:txBody>
      </p:sp>
      <p:sp>
        <p:nvSpPr>
          <p:cNvPr id="474" name="Google Shape;474;p31"/>
          <p:cNvSpPr txBox="1"/>
          <p:nvPr/>
        </p:nvSpPr>
        <p:spPr>
          <a:xfrm>
            <a:off x="4698950" y="2933700"/>
            <a:ext cx="27939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Target: BALANCE</a:t>
            </a:r>
            <a:endParaRPr/>
          </a:p>
        </p:txBody>
      </p:sp>
      <p:sp>
        <p:nvSpPr>
          <p:cNvPr id="475" name="Google Shape;475;p31"/>
          <p:cNvSpPr txBox="1"/>
          <p:nvPr/>
        </p:nvSpPr>
        <p:spPr>
          <a:xfrm>
            <a:off x="8350150" y="1962150"/>
            <a:ext cx="293380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PR-AUC</a:t>
            </a:r>
            <a:endParaRPr/>
          </a:p>
        </p:txBody>
      </p:sp>
      <p:sp>
        <p:nvSpPr>
          <p:cNvPr id="476" name="Google Shape;476;p31"/>
          <p:cNvSpPr txBox="1"/>
          <p:nvPr/>
        </p:nvSpPr>
        <p:spPr>
          <a:xfrm>
            <a:off x="8350150" y="2324100"/>
            <a:ext cx="2794099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Precision-Recall Area Under Curve.</a:t>
            </a:r>
            <a:endParaRPr/>
          </a:p>
        </p:txBody>
      </p:sp>
      <p:sp>
        <p:nvSpPr>
          <p:cNvPr id="477" name="Google Shape;477;p31"/>
          <p:cNvSpPr txBox="1"/>
          <p:nvPr/>
        </p:nvSpPr>
        <p:spPr>
          <a:xfrm>
            <a:off x="8350150" y="2676525"/>
            <a:ext cx="279409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Target: Primary Metric for Imbalance</a:t>
            </a:r>
            <a:endParaRPr/>
          </a:p>
        </p:txBody>
      </p:sp>
      <p:pic>
        <p:nvPicPr>
          <p:cNvPr id="2" name="Google Shape;466;p31" descr="image.png">
            <a:extLst>
              <a:ext uri="{FF2B5EF4-FFF2-40B4-BE49-F238E27FC236}">
                <a16:creationId xmlns:a16="http://schemas.microsoft.com/office/drawing/2014/main" id="{C764139F-EAA1-7706-5ED3-6FC356E7A2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3605" y="3926126"/>
            <a:ext cx="3365599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5;p31">
            <a:extLst>
              <a:ext uri="{FF2B5EF4-FFF2-40B4-BE49-F238E27FC236}">
                <a16:creationId xmlns:a16="http://schemas.microsoft.com/office/drawing/2014/main" id="{BEAF66D3-7AE2-21D9-4A58-17BB3D635EAC}"/>
              </a:ext>
            </a:extLst>
          </p:cNvPr>
          <p:cNvSpPr txBox="1"/>
          <p:nvPr/>
        </p:nvSpPr>
        <p:spPr>
          <a:xfrm>
            <a:off x="4759355" y="4258588"/>
            <a:ext cx="29338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ROC-AUC</a:t>
            </a:r>
            <a:endParaRPr/>
          </a:p>
        </p:txBody>
      </p:sp>
      <p:sp>
        <p:nvSpPr>
          <p:cNvPr id="4" name="Google Shape;476;p31">
            <a:extLst>
              <a:ext uri="{FF2B5EF4-FFF2-40B4-BE49-F238E27FC236}">
                <a16:creationId xmlns:a16="http://schemas.microsoft.com/office/drawing/2014/main" id="{F6DF5FA7-FBD5-3751-058D-2F6C92D452D8}"/>
              </a:ext>
            </a:extLst>
          </p:cNvPr>
          <p:cNvSpPr txBox="1"/>
          <p:nvPr/>
        </p:nvSpPr>
        <p:spPr>
          <a:xfrm>
            <a:off x="4759355" y="4620538"/>
            <a:ext cx="2794099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i="1" err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Reciever</a:t>
            </a:r>
            <a:r>
              <a:rPr lang="en-US" sz="1350" i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Operating </a:t>
            </a:r>
            <a:r>
              <a:rPr lang="en-US" sz="1350" i="1" err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CharactaristicArea</a:t>
            </a:r>
            <a:r>
              <a:rPr lang="en-US" sz="1350" b="0" i="1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Under Curve.</a:t>
            </a:r>
            <a:endParaRPr/>
          </a:p>
        </p:txBody>
      </p:sp>
      <p:sp>
        <p:nvSpPr>
          <p:cNvPr id="5" name="Google Shape;477;p31">
            <a:extLst>
              <a:ext uri="{FF2B5EF4-FFF2-40B4-BE49-F238E27FC236}">
                <a16:creationId xmlns:a16="http://schemas.microsoft.com/office/drawing/2014/main" id="{6C268976-9C16-35E0-6255-B98A99EF9A93}"/>
              </a:ext>
            </a:extLst>
          </p:cNvPr>
          <p:cNvSpPr txBox="1"/>
          <p:nvPr/>
        </p:nvSpPr>
        <p:spPr>
          <a:xfrm>
            <a:off x="4623656" y="5348744"/>
            <a:ext cx="2794099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Target: Primary Metric for </a:t>
            </a: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balance</a:t>
            </a:r>
            <a:endParaRPr lang="en-US" sz="1350" b="1">
              <a:solidFill>
                <a:srgbClr val="2E364B"/>
              </a:solidFill>
              <a:latin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3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3" name="Google Shape;483;p32"/>
          <p:cNvGraphicFramePr/>
          <p:nvPr/>
        </p:nvGraphicFramePr>
        <p:xfrm>
          <a:off x="762000" y="1619250"/>
          <a:ext cx="10668000" cy="2057400"/>
        </p:xfrm>
        <a:graphic>
          <a:graphicData uri="http://schemas.openxmlformats.org/drawingml/2006/table">
            <a:tbl>
              <a:tblPr firstRow="1" bandRow="1">
                <a:noFill/>
                <a:tableStyleId>{009C514A-5536-4AEA-9154-31F9F0F49BC7}</a:tableStyleId>
              </a:tblPr>
              <a:tblGrid>
                <a:gridCol w="417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Model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Recall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Precision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F1-Score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ROC-AUC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Gradient Boosting (</a:t>
                      </a:r>
                      <a:r>
                        <a:rPr lang="en-US" sz="1200" b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SMOTE</a:t>
                      </a: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84</a:t>
                      </a: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.</a:t>
                      </a:r>
                      <a:r>
                        <a:rPr lang="en-US" sz="1200" b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00</a:t>
                      </a: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51.00</a:t>
                      </a: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</a:t>
                      </a:r>
                      <a:r>
                        <a:rPr lang="en-US" sz="1200" b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</a:t>
                      </a:r>
                      <a:r>
                        <a:rPr lang="en-US" sz="1200" b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SVM (RandomUnderSampler)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91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.</a:t>
                      </a: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00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40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.</a:t>
                      </a: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00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</a:t>
                      </a: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</a:t>
                      </a: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AdaBoost(No Resampling)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69.00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56.00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</a:t>
                      </a: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</a:t>
                      </a: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4" name="Google Shape;484;p32"/>
          <p:cNvSpPr txBox="1"/>
          <p:nvPr/>
        </p:nvSpPr>
        <p:spPr>
          <a:xfrm>
            <a:off x="762000" y="519112"/>
            <a:ext cx="471058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RESULTS: TEST SET</a:t>
            </a:r>
            <a:endParaRPr/>
          </a:p>
        </p:txBody>
      </p:sp>
      <p:sp>
        <p:nvSpPr>
          <p:cNvPr id="485" name="Google Shape;485;p32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/1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/>
          </a:p>
        </p:txBody>
      </p:sp>
      <p:sp>
        <p:nvSpPr>
          <p:cNvPr id="486" name="Google Shape;486;p32"/>
          <p:cNvSpPr/>
          <p:nvPr/>
        </p:nvSpPr>
        <p:spPr>
          <a:xfrm>
            <a:off x="762000" y="2614612"/>
            <a:ext cx="41706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2"/>
          <p:cNvSpPr/>
          <p:nvPr/>
        </p:nvSpPr>
        <p:spPr>
          <a:xfrm>
            <a:off x="4932610" y="2614612"/>
            <a:ext cx="1413123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2"/>
          <p:cNvSpPr/>
          <p:nvPr/>
        </p:nvSpPr>
        <p:spPr>
          <a:xfrm>
            <a:off x="6345733" y="2614612"/>
            <a:ext cx="1706165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2"/>
          <p:cNvSpPr/>
          <p:nvPr/>
        </p:nvSpPr>
        <p:spPr>
          <a:xfrm>
            <a:off x="8051899" y="2614612"/>
            <a:ext cx="167163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2"/>
          <p:cNvSpPr/>
          <p:nvPr/>
        </p:nvSpPr>
        <p:spPr>
          <a:xfrm>
            <a:off x="9723536" y="2614612"/>
            <a:ext cx="1706463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2"/>
          <p:cNvSpPr/>
          <p:nvPr/>
        </p:nvSpPr>
        <p:spPr>
          <a:xfrm>
            <a:off x="762000" y="3138487"/>
            <a:ext cx="417061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2"/>
          <p:cNvSpPr/>
          <p:nvPr/>
        </p:nvSpPr>
        <p:spPr>
          <a:xfrm>
            <a:off x="4932610" y="3138487"/>
            <a:ext cx="1413123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2"/>
          <p:cNvSpPr/>
          <p:nvPr/>
        </p:nvSpPr>
        <p:spPr>
          <a:xfrm>
            <a:off x="6345733" y="3138487"/>
            <a:ext cx="1706165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2"/>
          <p:cNvSpPr/>
          <p:nvPr/>
        </p:nvSpPr>
        <p:spPr>
          <a:xfrm>
            <a:off x="8051899" y="3138487"/>
            <a:ext cx="167163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2"/>
          <p:cNvSpPr/>
          <p:nvPr/>
        </p:nvSpPr>
        <p:spPr>
          <a:xfrm>
            <a:off x="9723536" y="3138487"/>
            <a:ext cx="1706463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2"/>
          <p:cNvSpPr/>
          <p:nvPr/>
        </p:nvSpPr>
        <p:spPr>
          <a:xfrm>
            <a:off x="762000" y="3662362"/>
            <a:ext cx="417061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2"/>
          <p:cNvSpPr/>
          <p:nvPr/>
        </p:nvSpPr>
        <p:spPr>
          <a:xfrm>
            <a:off x="4932610" y="3662362"/>
            <a:ext cx="1413123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2"/>
          <p:cNvSpPr/>
          <p:nvPr/>
        </p:nvSpPr>
        <p:spPr>
          <a:xfrm>
            <a:off x="6345733" y="3662362"/>
            <a:ext cx="1706165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2"/>
          <p:cNvSpPr/>
          <p:nvPr/>
        </p:nvSpPr>
        <p:spPr>
          <a:xfrm>
            <a:off x="8051899" y="3662362"/>
            <a:ext cx="167163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2"/>
          <p:cNvSpPr/>
          <p:nvPr/>
        </p:nvSpPr>
        <p:spPr>
          <a:xfrm>
            <a:off x="9723536" y="3662362"/>
            <a:ext cx="1706463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428750"/>
            <a:ext cx="2524125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6625" y="1428750"/>
            <a:ext cx="2524125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1250" y="1428750"/>
            <a:ext cx="2524125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05875" y="1428750"/>
            <a:ext cx="2524125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762000" y="519112"/>
            <a:ext cx="454056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PRESENTATION ROADMAP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10772775" y="476250"/>
            <a:ext cx="6572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/01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952500" y="1666875"/>
            <a:ext cx="225028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BUSINESS CONTEXT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3667125" y="1666875"/>
            <a:ext cx="225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 DATA ENGINEERING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6381750" y="1666875"/>
            <a:ext cx="225028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 MODELING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9096375" y="1666875"/>
            <a:ext cx="225028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4. IMPACT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038225" y="203835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1095375" y="2038350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The $68B Problem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038225" y="2295525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1095375" y="2295525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Fraud Types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038225" y="255270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095375" y="2552700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Objective Function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3752850" y="203835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3810000" y="2038350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Sources &amp; Quality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3752850" y="2295525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3810000" y="2295525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Deep Cleaning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3752850" y="255270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3810000" y="2552700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EDA Insights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3752850" y="2809875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3810000" y="2809875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Advanced Feature Eng.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6467475" y="203835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6524625" y="2038350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Handling Imbalance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6467475" y="2295525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6524625" y="2295525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Algorithm Selection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6467475" y="255270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6524625" y="2552700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Training Efficiency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6467475" y="2809875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6524625" y="2809875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Model Comparison</a:t>
            </a: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9182100" y="203835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9239250" y="2038350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Error Analysis</a:t>
            </a: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9182100" y="2295525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28" name="Google Shape;128;p14"/>
          <p:cNvSpPr txBox="1"/>
          <p:nvPr/>
        </p:nvSpPr>
        <p:spPr>
          <a:xfrm>
            <a:off x="9239250" y="2295525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Financial ROI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9182100" y="255270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30" name="Google Shape;130;p14"/>
          <p:cNvSpPr txBox="1"/>
          <p:nvPr/>
        </p:nvSpPr>
        <p:spPr>
          <a:xfrm>
            <a:off x="9239250" y="2552700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Operational Workflow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9182100" y="2809875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32" name="Google Shape;132;p14"/>
          <p:cNvSpPr txBox="1"/>
          <p:nvPr/>
        </p:nvSpPr>
        <p:spPr>
          <a:xfrm>
            <a:off x="9239250" y="2809875"/>
            <a:ext cx="2000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Future Roadmap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3"/>
          <p:cNvSpPr txBox="1"/>
          <p:nvPr/>
        </p:nvSpPr>
        <p:spPr>
          <a:xfrm>
            <a:off x="762000" y="519112"/>
            <a:ext cx="3860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Confusion Matrix</a:t>
            </a:r>
            <a:endParaRPr/>
          </a:p>
        </p:txBody>
      </p:sp>
      <p:sp>
        <p:nvSpPr>
          <p:cNvPr id="507" name="Google Shape;507;p33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</a:t>
            </a:r>
            <a:endParaRPr/>
          </a:p>
        </p:txBody>
      </p:sp>
      <p:pic>
        <p:nvPicPr>
          <p:cNvPr id="508" name="Google Shape;508;p33" title="img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36888"/>
            <a:ext cx="11887199" cy="32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4"/>
          <p:cNvSpPr txBox="1"/>
          <p:nvPr/>
        </p:nvSpPr>
        <p:spPr>
          <a:xfrm>
            <a:off x="762000" y="519112"/>
            <a:ext cx="4710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Radar Chart</a:t>
            </a:r>
            <a:endParaRPr/>
          </a:p>
        </p:txBody>
      </p:sp>
      <p:sp>
        <p:nvSpPr>
          <p:cNvPr id="515" name="Google Shape;515;p34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21</a:t>
            </a:r>
            <a:endParaRPr/>
          </a:p>
        </p:txBody>
      </p:sp>
      <p:pic>
        <p:nvPicPr>
          <p:cNvPr id="516" name="Google Shape;516;p34" title="img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775" y="1308712"/>
            <a:ext cx="6038930" cy="516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428750"/>
            <a:ext cx="5095875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5"/>
          <p:cNvSpPr txBox="1"/>
          <p:nvPr/>
        </p:nvSpPr>
        <p:spPr>
          <a:xfrm>
            <a:off x="762000" y="519112"/>
            <a:ext cx="443055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DEEP DIVE: SVM RESULTS</a:t>
            </a:r>
            <a:endParaRPr/>
          </a:p>
        </p:txBody>
      </p:sp>
      <p:sp>
        <p:nvSpPr>
          <p:cNvPr id="524" name="Google Shape;524;p35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22</a:t>
            </a:r>
            <a:endParaRPr/>
          </a:p>
        </p:txBody>
      </p:sp>
      <p:sp>
        <p:nvSpPr>
          <p:cNvPr id="525" name="Google Shape;525;p35"/>
          <p:cNvSpPr txBox="1"/>
          <p:nvPr/>
        </p:nvSpPr>
        <p:spPr>
          <a:xfrm>
            <a:off x="762000" y="2852737"/>
            <a:ext cx="535066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HIGH RECALL TRAP</a:t>
            </a:r>
            <a:endParaRPr/>
          </a:p>
        </p:txBody>
      </p:sp>
      <p:sp>
        <p:nvSpPr>
          <p:cNvPr id="526" name="Google Shape;526;p35"/>
          <p:cNvSpPr txBox="1"/>
          <p:nvPr/>
        </p:nvSpPr>
        <p:spPr>
          <a:xfrm>
            <a:off x="762000" y="3033712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SVM with </a:t>
            </a:r>
            <a:r>
              <a:rPr lang="en-US" sz="1350" b="0" i="0" u="none" strike="noStrike" cap="none" err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RandomUnderSampler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achieved an incredible 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9</a:t>
            </a: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% Recall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/>
          </a:p>
        </p:txBody>
      </p:sp>
      <p:sp>
        <p:nvSpPr>
          <p:cNvPr id="527" name="Google Shape;527;p35"/>
          <p:cNvSpPr txBox="1"/>
          <p:nvPr/>
        </p:nvSpPr>
        <p:spPr>
          <a:xfrm>
            <a:off x="762000" y="3738562"/>
            <a:ext cx="50958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However, it achieved this by being "trigger happy".</a:t>
            </a:r>
            <a:endParaRPr/>
          </a:p>
        </p:txBody>
      </p:sp>
      <p:sp>
        <p:nvSpPr>
          <p:cNvPr id="528" name="Google Shape;528;p35"/>
          <p:cNvSpPr txBox="1"/>
          <p:nvPr/>
        </p:nvSpPr>
        <p:spPr>
          <a:xfrm>
            <a:off x="762000" y="4186237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Precision: </a:t>
            </a:r>
            <a:r>
              <a:rPr lang="en-US" sz="1350" b="1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40</a:t>
            </a:r>
            <a:r>
              <a:rPr lang="en-US" sz="1350" b="1" i="0" u="none" strike="noStrike" cap="none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/>
          </a:p>
        </p:txBody>
      </p:sp>
      <p:sp>
        <p:nvSpPr>
          <p:cNvPr id="529" name="Google Shape;529;p35"/>
          <p:cNvSpPr txBox="1"/>
          <p:nvPr/>
        </p:nvSpPr>
        <p:spPr>
          <a:xfrm>
            <a:off x="762000" y="4443412"/>
            <a:ext cx="50958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This means for every 3 alerts, 2 are false alarms.</a:t>
            </a:r>
            <a:endParaRPr/>
          </a:p>
        </p:txBody>
      </p:sp>
      <p:sp>
        <p:nvSpPr>
          <p:cNvPr id="530" name="Google Shape;530;p35"/>
          <p:cNvSpPr txBox="1"/>
          <p:nvPr/>
        </p:nvSpPr>
        <p:spPr>
          <a:xfrm>
            <a:off x="762000" y="4700587"/>
            <a:ext cx="50958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err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Operally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 unsustainable for manual review teams.</a:t>
            </a:r>
            <a:endParaRPr/>
          </a:p>
        </p:txBody>
      </p:sp>
      <p:sp>
        <p:nvSpPr>
          <p:cNvPr id="531" name="Google Shape;531;p35"/>
          <p:cNvSpPr txBox="1"/>
          <p:nvPr/>
        </p:nvSpPr>
        <p:spPr>
          <a:xfrm>
            <a:off x="8310562" y="2876550"/>
            <a:ext cx="1143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210</a:t>
            </a:r>
            <a:endParaRPr/>
          </a:p>
        </p:txBody>
      </p:sp>
      <p:sp>
        <p:nvSpPr>
          <p:cNvPr id="532" name="Google Shape;532;p35"/>
          <p:cNvSpPr txBox="1"/>
          <p:nvPr/>
        </p:nvSpPr>
        <p:spPr>
          <a:xfrm>
            <a:off x="8310562" y="3562350"/>
            <a:ext cx="11430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False Positives</a:t>
            </a:r>
            <a:endParaRPr/>
          </a:p>
        </p:txBody>
      </p:sp>
      <p:sp>
        <p:nvSpPr>
          <p:cNvPr id="533" name="Google Shape;533;p35"/>
          <p:cNvSpPr/>
          <p:nvPr/>
        </p:nvSpPr>
        <p:spPr>
          <a:xfrm>
            <a:off x="8596312" y="4010025"/>
            <a:ext cx="571500" cy="19050"/>
          </a:xfrm>
          <a:prstGeom prst="rect">
            <a:avLst/>
          </a:prstGeom>
          <a:solidFill>
            <a:srgbClr val="2E36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5"/>
          <p:cNvSpPr txBox="1"/>
          <p:nvPr/>
        </p:nvSpPr>
        <p:spPr>
          <a:xfrm>
            <a:off x="8310562" y="4219575"/>
            <a:ext cx="114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138</a:t>
            </a:r>
            <a:endParaRPr/>
          </a:p>
        </p:txBody>
      </p:sp>
      <p:sp>
        <p:nvSpPr>
          <p:cNvPr id="535" name="Google Shape;535;p35"/>
          <p:cNvSpPr txBox="1"/>
          <p:nvPr/>
        </p:nvSpPr>
        <p:spPr>
          <a:xfrm>
            <a:off x="8310562" y="4676775"/>
            <a:ext cx="11430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True Positives</a:t>
            </a:r>
            <a:endParaRPr/>
          </a:p>
        </p:txBody>
      </p:sp>
      <p:pic>
        <p:nvPicPr>
          <p:cNvPr id="536" name="Google Shape;536;p3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229100"/>
            <a:ext cx="123825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428750"/>
            <a:ext cx="5095875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6"/>
          <p:cNvSpPr txBox="1"/>
          <p:nvPr/>
        </p:nvSpPr>
        <p:spPr>
          <a:xfrm>
            <a:off x="762000" y="519112"/>
            <a:ext cx="4430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DEEP DIVE: </a:t>
            </a:r>
            <a:r>
              <a:rPr lang="en-US" sz="315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 Boosting </a:t>
            </a: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RESULTS</a:t>
            </a:r>
            <a:endParaRPr/>
          </a:p>
        </p:txBody>
      </p:sp>
      <p:sp>
        <p:nvSpPr>
          <p:cNvPr id="544" name="Google Shape;544;p36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23</a:t>
            </a:r>
            <a:endParaRPr/>
          </a:p>
        </p:txBody>
      </p:sp>
      <p:sp>
        <p:nvSpPr>
          <p:cNvPr id="545" name="Google Shape;545;p36"/>
          <p:cNvSpPr txBox="1"/>
          <p:nvPr/>
        </p:nvSpPr>
        <p:spPr>
          <a:xfrm>
            <a:off x="762000" y="2852737"/>
            <a:ext cx="5350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2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 </a:t>
            </a:r>
            <a:r>
              <a:rPr lang="en-US" sz="120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PRECISION TRAP</a:t>
            </a:r>
            <a:endParaRPr/>
          </a:p>
        </p:txBody>
      </p:sp>
      <p:sp>
        <p:nvSpPr>
          <p:cNvPr id="546" name="Google Shape;546;p36"/>
          <p:cNvSpPr txBox="1"/>
          <p:nvPr/>
        </p:nvSpPr>
        <p:spPr>
          <a:xfrm>
            <a:off x="762000" y="3033712"/>
            <a:ext cx="5095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AdaBoosting 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with 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NoResampling 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achieved an incredible </a:t>
            </a: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56.0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% </a:t>
            </a:r>
            <a:r>
              <a:rPr lang="en-US" sz="135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Precision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/>
          </a:p>
        </p:txBody>
      </p:sp>
      <p:sp>
        <p:nvSpPr>
          <p:cNvPr id="547" name="Google Shape;547;p36"/>
          <p:cNvSpPr txBox="1"/>
          <p:nvPr/>
        </p:nvSpPr>
        <p:spPr>
          <a:xfrm>
            <a:off x="762000" y="3738562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However, it achieved this by being "</a:t>
            </a: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Strict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".</a:t>
            </a:r>
            <a:endParaRPr/>
          </a:p>
        </p:txBody>
      </p:sp>
      <p:sp>
        <p:nvSpPr>
          <p:cNvPr id="548" name="Google Shape;548;p36"/>
          <p:cNvSpPr txBox="1"/>
          <p:nvPr/>
        </p:nvSpPr>
        <p:spPr>
          <a:xfrm>
            <a:off x="762000" y="4186237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Recall</a:t>
            </a:r>
            <a:r>
              <a:rPr lang="en-US" sz="1350" b="1" i="0" u="none" strike="noStrike" cap="none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en-US" sz="1350" b="1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69</a:t>
            </a:r>
            <a:r>
              <a:rPr lang="en-US" sz="1350" b="1" i="0" u="none" strike="noStrike" cap="none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/>
          </a:p>
        </p:txBody>
      </p:sp>
      <p:sp>
        <p:nvSpPr>
          <p:cNvPr id="549" name="Google Shape;549;p36"/>
          <p:cNvSpPr txBox="1"/>
          <p:nvPr/>
        </p:nvSpPr>
        <p:spPr>
          <a:xfrm>
            <a:off x="762000" y="4443412"/>
            <a:ext cx="5095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“This means for every 10 real fraud cases, the model correctly catches about 7 and misses about 3</a:t>
            </a:r>
            <a:endParaRPr/>
          </a:p>
        </p:txBody>
      </p:sp>
      <p:sp>
        <p:nvSpPr>
          <p:cNvPr id="550" name="Google Shape;550;p36"/>
          <p:cNvSpPr txBox="1"/>
          <p:nvPr/>
        </p:nvSpPr>
        <p:spPr>
          <a:xfrm>
            <a:off x="762000" y="5107787"/>
            <a:ext cx="5095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Operationally dangerous because a large share of fraud slips through undetected.</a:t>
            </a:r>
            <a:endParaRPr/>
          </a:p>
        </p:txBody>
      </p:sp>
      <p:sp>
        <p:nvSpPr>
          <p:cNvPr id="551" name="Google Shape;551;p36"/>
          <p:cNvSpPr txBox="1"/>
          <p:nvPr/>
        </p:nvSpPr>
        <p:spPr>
          <a:xfrm>
            <a:off x="8310562" y="2876550"/>
            <a:ext cx="1143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74</a:t>
            </a:r>
            <a:endParaRPr/>
          </a:p>
        </p:txBody>
      </p:sp>
      <p:sp>
        <p:nvSpPr>
          <p:cNvPr id="552" name="Google Shape;552;p36"/>
          <p:cNvSpPr txBox="1"/>
          <p:nvPr/>
        </p:nvSpPr>
        <p:spPr>
          <a:xfrm>
            <a:off x="8310548" y="3562350"/>
            <a:ext cx="1319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False Negatives</a:t>
            </a:r>
            <a:endParaRPr/>
          </a:p>
        </p:txBody>
      </p:sp>
      <p:sp>
        <p:nvSpPr>
          <p:cNvPr id="553" name="Google Shape;553;p36"/>
          <p:cNvSpPr/>
          <p:nvPr/>
        </p:nvSpPr>
        <p:spPr>
          <a:xfrm>
            <a:off x="8596312" y="4010025"/>
            <a:ext cx="571500" cy="19200"/>
          </a:xfrm>
          <a:prstGeom prst="rect">
            <a:avLst/>
          </a:prstGeom>
          <a:solidFill>
            <a:srgbClr val="2E36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6"/>
          <p:cNvSpPr txBox="1"/>
          <p:nvPr/>
        </p:nvSpPr>
        <p:spPr>
          <a:xfrm>
            <a:off x="8310562" y="4219575"/>
            <a:ext cx="114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105</a:t>
            </a:r>
            <a:endParaRPr/>
          </a:p>
        </p:txBody>
      </p:sp>
      <p:sp>
        <p:nvSpPr>
          <p:cNvPr id="555" name="Google Shape;555;p36"/>
          <p:cNvSpPr txBox="1"/>
          <p:nvPr/>
        </p:nvSpPr>
        <p:spPr>
          <a:xfrm>
            <a:off x="8310562" y="4676775"/>
            <a:ext cx="1143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True Positives</a:t>
            </a:r>
            <a:endParaRPr/>
          </a:p>
        </p:txBody>
      </p:sp>
      <p:pic>
        <p:nvPicPr>
          <p:cNvPr id="556" name="Google Shape;556;p3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229100"/>
            <a:ext cx="123825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875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3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971800"/>
            <a:ext cx="509587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7"/>
          <p:cNvSpPr txBox="1"/>
          <p:nvPr/>
        </p:nvSpPr>
        <p:spPr>
          <a:xfrm>
            <a:off x="762000" y="523875"/>
            <a:ext cx="443055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CHAMPION: GRADIENT BOOSTING</a:t>
            </a:r>
            <a:endParaRPr/>
          </a:p>
        </p:txBody>
      </p:sp>
      <p:pic>
        <p:nvPicPr>
          <p:cNvPr id="563" name="Google Shape;563;p3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5650" y="476250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7"/>
          <p:cNvSpPr txBox="1"/>
          <p:nvPr/>
        </p:nvSpPr>
        <p:spPr>
          <a:xfrm>
            <a:off x="762000" y="2914650"/>
            <a:ext cx="5350668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GOLDILOCKS ZONE</a:t>
            </a:r>
            <a:endParaRPr/>
          </a:p>
        </p:txBody>
      </p:sp>
      <p:sp>
        <p:nvSpPr>
          <p:cNvPr id="565" name="Google Shape;565;p37"/>
          <p:cNvSpPr txBox="1"/>
          <p:nvPr/>
        </p:nvSpPr>
        <p:spPr>
          <a:xfrm>
            <a:off x="762000" y="3314700"/>
            <a:ext cx="5095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GBM offers the optimal trade-off.</a:t>
            </a:r>
            <a:endParaRPr/>
          </a:p>
        </p:txBody>
      </p:sp>
      <p:sp>
        <p:nvSpPr>
          <p:cNvPr id="566" name="Google Shape;566;p37"/>
          <p:cNvSpPr txBox="1"/>
          <p:nvPr/>
        </p:nvSpPr>
        <p:spPr>
          <a:xfrm>
            <a:off x="6726201" y="3352800"/>
            <a:ext cx="433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6D98D7"/>
                </a:solidFill>
                <a:latin typeface="Barlow"/>
                <a:ea typeface="Barlow"/>
                <a:cs typeface="Barlow"/>
                <a:sym typeface="Barlow"/>
              </a:rPr>
              <a:t>0.9</a:t>
            </a:r>
            <a:r>
              <a:rPr lang="en-US" sz="6000" b="1">
                <a:solidFill>
                  <a:srgbClr val="6D98D7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/>
          </a:p>
        </p:txBody>
      </p:sp>
      <p:sp>
        <p:nvSpPr>
          <p:cNvPr id="567" name="Google Shape;567;p37"/>
          <p:cNvSpPr txBox="1"/>
          <p:nvPr/>
        </p:nvSpPr>
        <p:spPr>
          <a:xfrm>
            <a:off x="6715125" y="4267200"/>
            <a:ext cx="4333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ROC-AUC Score</a:t>
            </a:r>
            <a:endParaRPr/>
          </a:p>
        </p:txBody>
      </p:sp>
      <p:sp>
        <p:nvSpPr>
          <p:cNvPr id="568" name="Google Shape;568;p37"/>
          <p:cNvSpPr txBox="1"/>
          <p:nvPr/>
        </p:nvSpPr>
        <p:spPr>
          <a:xfrm>
            <a:off x="762000" y="3790950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84.00</a:t>
            </a:r>
            <a:r>
              <a:rPr lang="en-US" sz="135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% Recall:</a:t>
            </a:r>
            <a:r>
              <a:rPr lang="en-US" sz="135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Misses very few frauds.</a:t>
            </a:r>
            <a:endParaRPr/>
          </a:p>
        </p:txBody>
      </p:sp>
      <p:sp>
        <p:nvSpPr>
          <p:cNvPr id="569" name="Google Shape;569;p37"/>
          <p:cNvSpPr txBox="1"/>
          <p:nvPr/>
        </p:nvSpPr>
        <p:spPr>
          <a:xfrm>
            <a:off x="762000" y="4191000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51</a:t>
            </a:r>
            <a:r>
              <a:rPr lang="en-US" sz="135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% Precision:</a:t>
            </a:r>
            <a:r>
              <a:rPr lang="en-US" sz="135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1 in 2 alerts is real.</a:t>
            </a:r>
            <a:endParaRPr/>
          </a:p>
        </p:txBody>
      </p:sp>
      <p:sp>
        <p:nvSpPr>
          <p:cNvPr id="570" name="Google Shape;570;p37"/>
          <p:cNvSpPr txBox="1"/>
          <p:nvPr/>
        </p:nvSpPr>
        <p:spPr>
          <a:xfrm>
            <a:off x="762000" y="4591050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0.64</a:t>
            </a:r>
            <a:r>
              <a:rPr lang="en-US" sz="135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F1-Score:</a:t>
            </a:r>
            <a:r>
              <a:rPr lang="en-US" sz="135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Highest harmonic mean.</a:t>
            </a:r>
            <a:endParaRPr/>
          </a:p>
        </p:txBody>
      </p:sp>
      <p:pic>
        <p:nvPicPr>
          <p:cNvPr id="571" name="Google Shape;571;p3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833812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233862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633912"/>
            <a:ext cx="15240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9" name="Google Shape;579;p38"/>
          <p:cNvGraphicFramePr/>
          <p:nvPr/>
        </p:nvGraphicFramePr>
        <p:xfrm>
          <a:off x="762000" y="1619250"/>
          <a:ext cx="10667975" cy="2571750"/>
        </p:xfrm>
        <a:graphic>
          <a:graphicData uri="http://schemas.openxmlformats.org/drawingml/2006/table">
            <a:tbl>
              <a:tblPr firstRow="1" bandRow="1">
                <a:noFill/>
                <a:tableStyleId>{009C514A-5536-4AEA-9154-31F9F0F49BC7}</a:tableStyleId>
              </a:tblPr>
              <a:tblGrid>
                <a:gridCol w="104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7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Rank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Feature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Importance Score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Interpretation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ClaimDurationDays_max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</a:t>
                      </a: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69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Length of stay is the #1 signal.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AttPhys_per_Bene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0.1</a:t>
                      </a: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Sum of attending Physicians per Beneficiary</a:t>
                      </a:r>
                      <a:endParaRPr sz="1200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DiagnosisGroup_Unique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Complexity of cases billed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OtherPhysician_get_mode_count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</a:t>
                      </a: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Highest freq of other Physician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0" name="Google Shape;580;p38"/>
          <p:cNvSpPr txBox="1"/>
          <p:nvPr/>
        </p:nvSpPr>
        <p:spPr>
          <a:xfrm>
            <a:off x="762000" y="519112"/>
            <a:ext cx="4490561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DRIVERS OF FRAUD (GBM)</a:t>
            </a:r>
            <a:endParaRPr/>
          </a:p>
        </p:txBody>
      </p:sp>
      <p:sp>
        <p:nvSpPr>
          <p:cNvPr id="581" name="Google Shape;581;p38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/2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/>
          </a:p>
        </p:txBody>
      </p:sp>
      <p:sp>
        <p:nvSpPr>
          <p:cNvPr id="582" name="Google Shape;582;p38"/>
          <p:cNvSpPr/>
          <p:nvPr/>
        </p:nvSpPr>
        <p:spPr>
          <a:xfrm>
            <a:off x="762000" y="2614612"/>
            <a:ext cx="104611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8"/>
          <p:cNvSpPr/>
          <p:nvPr/>
        </p:nvSpPr>
        <p:spPr>
          <a:xfrm>
            <a:off x="1808112" y="2614612"/>
            <a:ext cx="317018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8"/>
          <p:cNvSpPr/>
          <p:nvPr/>
        </p:nvSpPr>
        <p:spPr>
          <a:xfrm>
            <a:off x="4978300" y="2614612"/>
            <a:ext cx="2504479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8"/>
          <p:cNvSpPr/>
          <p:nvPr/>
        </p:nvSpPr>
        <p:spPr>
          <a:xfrm>
            <a:off x="7482780" y="2614612"/>
            <a:ext cx="3947219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8"/>
          <p:cNvSpPr/>
          <p:nvPr/>
        </p:nvSpPr>
        <p:spPr>
          <a:xfrm>
            <a:off x="762000" y="3138487"/>
            <a:ext cx="104611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8"/>
          <p:cNvSpPr/>
          <p:nvPr/>
        </p:nvSpPr>
        <p:spPr>
          <a:xfrm>
            <a:off x="1808112" y="3138487"/>
            <a:ext cx="317018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8"/>
          <p:cNvSpPr/>
          <p:nvPr/>
        </p:nvSpPr>
        <p:spPr>
          <a:xfrm>
            <a:off x="4978300" y="3138487"/>
            <a:ext cx="2504479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8"/>
          <p:cNvSpPr/>
          <p:nvPr/>
        </p:nvSpPr>
        <p:spPr>
          <a:xfrm>
            <a:off x="7482780" y="3138487"/>
            <a:ext cx="3947219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8"/>
          <p:cNvSpPr/>
          <p:nvPr/>
        </p:nvSpPr>
        <p:spPr>
          <a:xfrm>
            <a:off x="762000" y="3662362"/>
            <a:ext cx="104611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8"/>
          <p:cNvSpPr/>
          <p:nvPr/>
        </p:nvSpPr>
        <p:spPr>
          <a:xfrm>
            <a:off x="1808112" y="3662362"/>
            <a:ext cx="317018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8"/>
          <p:cNvSpPr/>
          <p:nvPr/>
        </p:nvSpPr>
        <p:spPr>
          <a:xfrm>
            <a:off x="4978300" y="3662362"/>
            <a:ext cx="2504479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8"/>
          <p:cNvSpPr/>
          <p:nvPr/>
        </p:nvSpPr>
        <p:spPr>
          <a:xfrm>
            <a:off x="7482780" y="3662362"/>
            <a:ext cx="3947219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3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619250"/>
            <a:ext cx="52387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1250" y="1619250"/>
            <a:ext cx="52387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343275"/>
            <a:ext cx="52387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1250" y="3343275"/>
            <a:ext cx="523875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9"/>
          <p:cNvSpPr txBox="1"/>
          <p:nvPr/>
        </p:nvSpPr>
        <p:spPr>
          <a:xfrm>
            <a:off x="762000" y="519112"/>
            <a:ext cx="462057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FINAL CONFUSION MATRIX</a:t>
            </a:r>
            <a:endParaRPr/>
          </a:p>
        </p:txBody>
      </p:sp>
      <p:sp>
        <p:nvSpPr>
          <p:cNvPr id="604" name="Google Shape;604;p39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/2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/>
          </a:p>
        </p:txBody>
      </p:sp>
      <p:sp>
        <p:nvSpPr>
          <p:cNvPr id="605" name="Google Shape;605;p39"/>
          <p:cNvSpPr txBox="1"/>
          <p:nvPr/>
        </p:nvSpPr>
        <p:spPr>
          <a:xfrm>
            <a:off x="1143000" y="2000250"/>
            <a:ext cx="447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1351</a:t>
            </a:r>
            <a:endParaRPr/>
          </a:p>
        </p:txBody>
      </p:sp>
      <p:sp>
        <p:nvSpPr>
          <p:cNvPr id="606" name="Google Shape;606;p39"/>
          <p:cNvSpPr txBox="1"/>
          <p:nvPr/>
        </p:nvSpPr>
        <p:spPr>
          <a:xfrm>
            <a:off x="1143000" y="2552700"/>
            <a:ext cx="44767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True Negative (Clean)</a:t>
            </a:r>
            <a:endParaRPr/>
          </a:p>
        </p:txBody>
      </p:sp>
      <p:sp>
        <p:nvSpPr>
          <p:cNvPr id="607" name="Google Shape;607;p39"/>
          <p:cNvSpPr txBox="1"/>
          <p:nvPr/>
        </p:nvSpPr>
        <p:spPr>
          <a:xfrm>
            <a:off x="6591300" y="2019300"/>
            <a:ext cx="443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120</a:t>
            </a:r>
            <a:endParaRPr/>
          </a:p>
        </p:txBody>
      </p:sp>
      <p:sp>
        <p:nvSpPr>
          <p:cNvPr id="608" name="Google Shape;608;p39"/>
          <p:cNvSpPr txBox="1"/>
          <p:nvPr/>
        </p:nvSpPr>
        <p:spPr>
          <a:xfrm>
            <a:off x="6591300" y="2571750"/>
            <a:ext cx="44386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False Positive (False Alarm)</a:t>
            </a:r>
            <a:endParaRPr/>
          </a:p>
        </p:txBody>
      </p:sp>
      <p:sp>
        <p:nvSpPr>
          <p:cNvPr id="609" name="Google Shape;609;p39"/>
          <p:cNvSpPr txBox="1"/>
          <p:nvPr/>
        </p:nvSpPr>
        <p:spPr>
          <a:xfrm>
            <a:off x="1162050" y="3743325"/>
            <a:ext cx="443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0392B"/>
                </a:solidFill>
                <a:latin typeface="Barlow"/>
                <a:ea typeface="Barlow"/>
                <a:cs typeface="Barlow"/>
                <a:sym typeface="Barlow"/>
              </a:rPr>
              <a:t>25</a:t>
            </a:r>
            <a:endParaRPr/>
          </a:p>
        </p:txBody>
      </p:sp>
      <p:sp>
        <p:nvSpPr>
          <p:cNvPr id="610" name="Google Shape;610;p39"/>
          <p:cNvSpPr txBox="1"/>
          <p:nvPr/>
        </p:nvSpPr>
        <p:spPr>
          <a:xfrm>
            <a:off x="1162050" y="4295775"/>
            <a:ext cx="44386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False Negative (Missed)</a:t>
            </a:r>
            <a:endParaRPr/>
          </a:p>
        </p:txBody>
      </p:sp>
      <p:sp>
        <p:nvSpPr>
          <p:cNvPr id="611" name="Google Shape;611;p39"/>
          <p:cNvSpPr txBox="1"/>
          <p:nvPr/>
        </p:nvSpPr>
        <p:spPr>
          <a:xfrm>
            <a:off x="6591300" y="3743325"/>
            <a:ext cx="443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7AE60"/>
                </a:solidFill>
                <a:latin typeface="Barlow"/>
                <a:ea typeface="Barlow"/>
                <a:cs typeface="Barlow"/>
                <a:sym typeface="Barlow"/>
              </a:rPr>
              <a:t>127</a:t>
            </a:r>
            <a:endParaRPr/>
          </a:p>
        </p:txBody>
      </p:sp>
      <p:sp>
        <p:nvSpPr>
          <p:cNvPr id="612" name="Google Shape;612;p39"/>
          <p:cNvSpPr txBox="1"/>
          <p:nvPr/>
        </p:nvSpPr>
        <p:spPr>
          <a:xfrm>
            <a:off x="6591300" y="4295775"/>
            <a:ext cx="44386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True Positive (Caught)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4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280774"/>
            <a:ext cx="5095875" cy="16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0"/>
          <p:cNvSpPr txBox="1"/>
          <p:nvPr/>
        </p:nvSpPr>
        <p:spPr>
          <a:xfrm>
            <a:off x="762000" y="519112"/>
            <a:ext cx="615076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ERROR ANALYSIS: FALSE POSITIVES</a:t>
            </a:r>
            <a:endParaRPr/>
          </a:p>
        </p:txBody>
      </p:sp>
      <p:sp>
        <p:nvSpPr>
          <p:cNvPr id="620" name="Google Shape;620;p40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/2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/>
          </a:p>
        </p:txBody>
      </p:sp>
      <p:sp>
        <p:nvSpPr>
          <p:cNvPr id="621" name="Google Shape;621;p40"/>
          <p:cNvSpPr txBox="1"/>
          <p:nvPr/>
        </p:nvSpPr>
        <p:spPr>
          <a:xfrm>
            <a:off x="1047750" y="2614162"/>
            <a:ext cx="4750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"</a:t>
            </a:r>
            <a:r>
              <a:rPr lang="en-US" sz="180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Specialized Care Center</a:t>
            </a:r>
            <a:r>
              <a:rPr lang="en-US" sz="18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 EFFECT</a:t>
            </a:r>
            <a:endParaRPr/>
          </a:p>
        </p:txBody>
      </p:sp>
      <p:sp>
        <p:nvSpPr>
          <p:cNvPr id="622" name="Google Shape;622;p40"/>
          <p:cNvSpPr txBox="1"/>
          <p:nvPr/>
        </p:nvSpPr>
        <p:spPr>
          <a:xfrm>
            <a:off x="1047750" y="2976112"/>
            <a:ext cx="4524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We flagged 120 legitimate providers. Many of them were large, high-volume hospitals whose scale made them look anomalous.</a:t>
            </a:r>
            <a:endParaRPr/>
          </a:p>
        </p:txBody>
      </p:sp>
      <p:sp>
        <p:nvSpPr>
          <p:cNvPr id="623" name="Google Shape;623;p40"/>
          <p:cNvSpPr txBox="1"/>
          <p:nvPr/>
        </p:nvSpPr>
        <p:spPr>
          <a:xfrm>
            <a:off x="6344950" y="2165500"/>
            <a:ext cx="5350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WHY?</a:t>
            </a:r>
            <a:endParaRPr/>
          </a:p>
        </p:txBody>
      </p:sp>
      <p:sp>
        <p:nvSpPr>
          <p:cNvPr id="624" name="Google Shape;624;p40"/>
          <p:cNvSpPr txBox="1"/>
          <p:nvPr/>
        </p:nvSpPr>
        <p:spPr>
          <a:xfrm>
            <a:off x="6344913" y="3599500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Fix: Normalize features by Bed Count.</a:t>
            </a:r>
            <a:endParaRPr/>
          </a:p>
        </p:txBody>
      </p:sp>
      <p:sp>
        <p:nvSpPr>
          <p:cNvPr id="625" name="Google Shape;625;p40"/>
          <p:cNvSpPr txBox="1"/>
          <p:nvPr/>
        </p:nvSpPr>
        <p:spPr>
          <a:xfrm>
            <a:off x="6287800" y="2536975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626" name="Google Shape;626;p40"/>
          <p:cNvSpPr txBox="1"/>
          <p:nvPr/>
        </p:nvSpPr>
        <p:spPr>
          <a:xfrm>
            <a:off x="6344950" y="2536975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High-Volume, High-Complexity Facilities</a:t>
            </a:r>
            <a:endParaRPr/>
          </a:p>
        </p:txBody>
      </p:sp>
      <p:sp>
        <p:nvSpPr>
          <p:cNvPr id="627" name="Google Shape;627;p40"/>
          <p:cNvSpPr txBox="1"/>
          <p:nvPr/>
        </p:nvSpPr>
        <p:spPr>
          <a:xfrm>
            <a:off x="6287800" y="2937025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628" name="Google Shape;628;p40"/>
          <p:cNvSpPr txBox="1"/>
          <p:nvPr/>
        </p:nvSpPr>
        <p:spPr>
          <a:xfrm>
            <a:off x="6344950" y="2937025"/>
            <a:ext cx="5095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They look "anomalous" compared to a small clinic, but are legitimate.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E364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4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257308"/>
            <a:ext cx="5095875" cy="20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1"/>
          <p:cNvSpPr txBox="1"/>
          <p:nvPr/>
        </p:nvSpPr>
        <p:spPr>
          <a:xfrm>
            <a:off x="762000" y="519112"/>
            <a:ext cx="628078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ERROR ANALYSIS: FALSE NEGATIVES</a:t>
            </a:r>
            <a:endParaRPr/>
          </a:p>
        </p:txBody>
      </p:sp>
      <p:sp>
        <p:nvSpPr>
          <p:cNvPr id="636" name="Google Shape;636;p41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/2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r>
            <a:endParaRPr/>
          </a:p>
        </p:txBody>
      </p:sp>
      <p:sp>
        <p:nvSpPr>
          <p:cNvPr id="637" name="Google Shape;637;p41"/>
          <p:cNvSpPr txBox="1"/>
          <p:nvPr/>
        </p:nvSpPr>
        <p:spPr>
          <a:xfrm>
            <a:off x="1047750" y="2590700"/>
            <a:ext cx="4750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“UNDER-THRESHOLD FRAUDSTER” EFFECT</a:t>
            </a:r>
            <a:endParaRPr/>
          </a:p>
        </p:txBody>
      </p:sp>
      <p:sp>
        <p:nvSpPr>
          <p:cNvPr id="638" name="Google Shape;638;p41"/>
          <p:cNvSpPr txBox="1"/>
          <p:nvPr/>
        </p:nvSpPr>
        <p:spPr>
          <a:xfrm>
            <a:off x="1047750" y="2952649"/>
            <a:ext cx="4524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We missed 25 fraudulent providers.</a:t>
            </a:r>
            <a:endParaRPr sz="1350">
              <a:solidFill>
                <a:srgbClr val="2E364B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These providers showed average billing amounts and normal durations, but hidden patterns (like very high outpatient claims) reveal deliberate masking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350">
              <a:solidFill>
                <a:srgbClr val="2E364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9" name="Google Shape;639;p41"/>
          <p:cNvSpPr txBox="1"/>
          <p:nvPr/>
        </p:nvSpPr>
        <p:spPr>
          <a:xfrm>
            <a:off x="6334125" y="2138263"/>
            <a:ext cx="5350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WHY?</a:t>
            </a:r>
            <a:endParaRPr/>
          </a:p>
        </p:txBody>
      </p:sp>
      <p:sp>
        <p:nvSpPr>
          <p:cNvPr id="640" name="Google Shape;640;p41"/>
          <p:cNvSpPr txBox="1"/>
          <p:nvPr/>
        </p:nvSpPr>
        <p:spPr>
          <a:xfrm>
            <a:off x="6334088" y="4043263"/>
            <a:ext cx="50958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Fix: </a:t>
            </a:r>
            <a:r>
              <a:rPr lang="en-US" sz="1100" b="1">
                <a:solidFill>
                  <a:schemeClr val="dk1"/>
                </a:solidFill>
              </a:rPr>
              <a:t>Secondary screening for providers with:</a:t>
            </a:r>
            <a:endParaRPr sz="1100"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1">
                <a:solidFill>
                  <a:schemeClr val="dk1"/>
                </a:solidFill>
              </a:rPr>
              <a:t>High outpatient-to-inpatient ratios</a:t>
            </a:r>
            <a:br>
              <a:rPr lang="en-US" sz="1100" b="1">
                <a:solidFill>
                  <a:schemeClr val="dk1"/>
                </a:solidFill>
              </a:rPr>
            </a:br>
            <a:endParaRPr sz="1100"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1">
                <a:solidFill>
                  <a:schemeClr val="dk1"/>
                </a:solidFill>
              </a:rPr>
              <a:t>Claims that sit just below alert thresholds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2E364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1" name="Google Shape;641;p41"/>
          <p:cNvSpPr txBox="1"/>
          <p:nvPr/>
        </p:nvSpPr>
        <p:spPr>
          <a:xfrm>
            <a:off x="6276975" y="2509738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642" name="Google Shape;642;p41"/>
          <p:cNvSpPr txBox="1"/>
          <p:nvPr/>
        </p:nvSpPr>
        <p:spPr>
          <a:xfrm>
            <a:off x="6334125" y="2509738"/>
            <a:ext cx="5095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They blend in with legitimate providers by keeping averages normal while manipulating specific categories (e.g., outpatient claims)</a:t>
            </a:r>
            <a:endParaRPr/>
          </a:p>
        </p:txBody>
      </p:sp>
      <p:sp>
        <p:nvSpPr>
          <p:cNvPr id="643" name="Google Shape;643;p41"/>
          <p:cNvSpPr txBox="1"/>
          <p:nvPr/>
        </p:nvSpPr>
        <p:spPr>
          <a:xfrm>
            <a:off x="6276975" y="3155425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644" name="Google Shape;644;p41"/>
          <p:cNvSpPr txBox="1"/>
          <p:nvPr/>
        </p:nvSpPr>
        <p:spPr>
          <a:xfrm>
            <a:off x="6334100" y="3145288"/>
            <a:ext cx="5095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Fraudsters intentionally stay just below detection thresholds</a:t>
            </a:r>
            <a:endParaRPr sz="1350">
              <a:solidFill>
                <a:srgbClr val="2E364B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(“moderate but suspicious” behavior that avoids extreme outliers)</a:t>
            </a:r>
            <a:endParaRPr sz="1350">
              <a:solidFill>
                <a:srgbClr val="2E364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875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3"/>
          <p:cNvSpPr txBox="1"/>
          <p:nvPr/>
        </p:nvSpPr>
        <p:spPr>
          <a:xfrm>
            <a:off x="762000" y="519100"/>
            <a:ext cx="284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COST </a:t>
            </a:r>
            <a:r>
              <a:rPr lang="en-US" sz="315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ANALYSIS</a:t>
            </a:r>
            <a:endParaRPr/>
          </a:p>
        </p:txBody>
      </p:sp>
      <p:sp>
        <p:nvSpPr>
          <p:cNvPr id="668" name="Google Shape;668;p43"/>
          <p:cNvSpPr txBox="1"/>
          <p:nvPr/>
        </p:nvSpPr>
        <p:spPr>
          <a:xfrm>
            <a:off x="10772775" y="476250"/>
            <a:ext cx="65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</a:t>
            </a:r>
            <a:endParaRPr/>
          </a:p>
        </p:txBody>
      </p:sp>
      <p:graphicFrame>
        <p:nvGraphicFramePr>
          <p:cNvPr id="669" name="Google Shape;669;p43"/>
          <p:cNvGraphicFramePr/>
          <p:nvPr/>
        </p:nvGraphicFramePr>
        <p:xfrm>
          <a:off x="696988" y="2117125"/>
          <a:ext cx="10668050" cy="2100700"/>
        </p:xfrm>
        <a:graphic>
          <a:graphicData uri="http://schemas.openxmlformats.org/drawingml/2006/table">
            <a:tbl>
              <a:tblPr firstRow="1" bandRow="1">
                <a:noFill/>
                <a:tableStyleId>{009C514A-5536-4AEA-9154-31F9F0F49BC7}</a:tableStyleId>
              </a:tblPr>
              <a:tblGrid>
                <a:gridCol w="199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4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58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Algorithm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Total Cost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Cost Per Case</a:t>
                      </a:r>
                      <a:endParaRPr sz="135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Fraud Losses Prevented</a:t>
                      </a:r>
                      <a:endParaRPr sz="1350" b="1" i="0" u="none" strike="noStrike" cap="non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Investigation Cost</a:t>
                      </a:r>
                      <a:endParaRPr sz="135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Net Savings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Support Vector Machine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$979,000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$603.20</a:t>
                      </a:r>
                      <a:endParaRPr sz="1200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$6,900,000</a:t>
                      </a:r>
                      <a:endParaRPr sz="1200" b="0" i="0" u="none" strike="noStrike" cap="none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$348,000</a:t>
                      </a:r>
                      <a:endParaRPr sz="1200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$5,852,000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Gradient Boosting</a:t>
                      </a:r>
                      <a:endParaRPr sz="1200" b="1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$1,433,500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$883.24</a:t>
                      </a:r>
                      <a:endParaRPr sz="1200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$6,350,000</a:t>
                      </a:r>
                      <a:endParaRPr sz="1200" b="0" i="0" u="none" strike="noStrike" cap="none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$247,000</a:t>
                      </a:r>
                      <a:endParaRPr sz="1200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$4,853,000</a:t>
                      </a:r>
                      <a:endParaRPr sz="1200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AdaBoost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$2,485,500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$1,531.42</a:t>
                      </a:r>
                      <a:endParaRPr sz="1200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$5,250,000</a:t>
                      </a:r>
                      <a:endParaRPr sz="1200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$188,000</a:t>
                      </a:r>
                      <a:endParaRPr sz="1200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$2,712,000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70" name="Google Shape;670;p43"/>
          <p:cNvSpPr/>
          <p:nvPr/>
        </p:nvSpPr>
        <p:spPr>
          <a:xfrm>
            <a:off x="696988" y="3155787"/>
            <a:ext cx="2452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3"/>
          <p:cNvSpPr/>
          <p:nvPr/>
        </p:nvSpPr>
        <p:spPr>
          <a:xfrm>
            <a:off x="3149377" y="3155787"/>
            <a:ext cx="3703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3"/>
          <p:cNvSpPr/>
          <p:nvPr/>
        </p:nvSpPr>
        <p:spPr>
          <a:xfrm>
            <a:off x="6852519" y="3155787"/>
            <a:ext cx="45126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3"/>
          <p:cNvSpPr/>
          <p:nvPr/>
        </p:nvSpPr>
        <p:spPr>
          <a:xfrm>
            <a:off x="696988" y="3679662"/>
            <a:ext cx="2452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3"/>
          <p:cNvSpPr/>
          <p:nvPr/>
        </p:nvSpPr>
        <p:spPr>
          <a:xfrm>
            <a:off x="3149377" y="3679662"/>
            <a:ext cx="3703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3"/>
          <p:cNvSpPr/>
          <p:nvPr/>
        </p:nvSpPr>
        <p:spPr>
          <a:xfrm>
            <a:off x="6852519" y="3679662"/>
            <a:ext cx="45126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3"/>
          <p:cNvSpPr/>
          <p:nvPr/>
        </p:nvSpPr>
        <p:spPr>
          <a:xfrm>
            <a:off x="696988" y="4203537"/>
            <a:ext cx="2452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3"/>
          <p:cNvSpPr/>
          <p:nvPr/>
        </p:nvSpPr>
        <p:spPr>
          <a:xfrm>
            <a:off x="3149377" y="4203537"/>
            <a:ext cx="3703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43"/>
          <p:cNvSpPr/>
          <p:nvPr/>
        </p:nvSpPr>
        <p:spPr>
          <a:xfrm>
            <a:off x="6852519" y="4203537"/>
            <a:ext cx="45126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38411" y="644373"/>
            <a:ext cx="430053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BUSINESS CONTEXT</a:t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10772775" y="476250"/>
            <a:ext cx="6572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/02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736432" y="2122058"/>
            <a:ext cx="395193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0392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CURRENT STATE: "PAY AND CHASE"</a:t>
            </a:r>
            <a:endParaRPr sz="2800"/>
          </a:p>
        </p:txBody>
      </p:sp>
      <p:sp>
        <p:nvSpPr>
          <p:cNvPr id="141" name="Google Shape;141;p15"/>
          <p:cNvSpPr txBox="1"/>
          <p:nvPr/>
        </p:nvSpPr>
        <p:spPr>
          <a:xfrm>
            <a:off x="762000" y="3214687"/>
            <a:ext cx="5095875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CMS typically pays claims first and investigates later. </a:t>
            </a:r>
            <a:endParaRPr lang="en-US">
              <a:ea typeface="Barlow"/>
              <a:sym typeface="Barlow"/>
            </a:endParaRPr>
          </a:p>
          <a:p>
            <a:pPr marL="0" marR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This reactive model is inefficient.</a:t>
            </a:r>
            <a:endParaRPr/>
          </a:p>
        </p:txBody>
      </p:sp>
      <p:pic>
        <p:nvPicPr>
          <p:cNvPr id="142" name="Google Shape;142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2455" y="264795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8196735" y="643484"/>
            <a:ext cx="2310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GOAL: PROACTIVE DETECTION</a:t>
            </a:r>
            <a:endParaRPr/>
          </a:p>
        </p:txBody>
      </p:sp>
      <p:pic>
        <p:nvPicPr>
          <p:cNvPr id="144" name="Google Shape;14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052887"/>
            <a:ext cx="4762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4624387"/>
            <a:ext cx="4762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1238250" y="4014787"/>
            <a:ext cx="10668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$68 Billion/Year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2356185" y="4010725"/>
            <a:ext cx="2705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Estimated lost due to fraud, waste, and abuse.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1238250" y="4586287"/>
            <a:ext cx="14763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Resource Constraints</a:t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1238250" y="4767262"/>
            <a:ext cx="31623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Manual investigators can only review &lt;1% of providers.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7875" y="2009000"/>
            <a:ext cx="5726026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02AFD-451E-E31D-A2D1-41C6A7745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558489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100" b="1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Error Analysis - Business Perspective  </a:t>
            </a:r>
            <a:endParaRPr lang="en-US" sz="4100" b="1" kern="1200">
              <a:solidFill>
                <a:schemeClr val="bg2"/>
              </a:solidFill>
              <a:latin typeface="+mj-lt"/>
              <a:ea typeface="+mj-ea"/>
              <a:cs typeface="Arial"/>
            </a:endParaRPr>
          </a:p>
          <a:p>
            <a:pPr algn="l">
              <a:lnSpc>
                <a:spcPct val="90000"/>
              </a:lnSpc>
              <a:spcBef>
                <a:spcPct val="0"/>
              </a:spcBef>
            </a:pP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6A4E4-3785-48AA-83CA-C0F6DF221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5558489" cy="4351338"/>
          </a:xfr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False Positives (120 cases - 8.16% of legitimate providers):  </a:t>
            </a:r>
            <a:endParaRPr lang="en-US" sz="18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- Business Impact: These are legitimate providers incorrectly flagged as fraudulent  </a:t>
            </a:r>
            <a:endParaRPr lang="en-US" sz="18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- Cost: $1,000 per investigation = $120,000 total  </a:t>
            </a:r>
            <a:endParaRPr lang="en-US" sz="18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- Risk: Potential provider frustration and delayed claims processing  </a:t>
            </a:r>
            <a:endParaRPr lang="en-US" sz="18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- Why it happens: Legitimate providers with unusual billing patterns (e.g., specialized care, high-cost procedures)  </a:t>
            </a:r>
            <a:endParaRPr lang="en-US" sz="18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- Example: A provider handling complex surgical cases with reimbursements of $89,000 looks statistically similar to fraud patterns  </a:t>
            </a:r>
            <a:endParaRPr lang="en-US" sz="18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- Mitigation: Secondary review process can clear 90%+ of these cases quickly  </a:t>
            </a:r>
            <a:endParaRPr lang="en-US" sz="18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bg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14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D8728-02B3-9D3A-6EF4-378BAB91D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100" b="1" kern="1200">
                <a:solidFill>
                  <a:schemeClr val="bg2"/>
                </a:solidFill>
                <a:latin typeface="Roboto Condensed"/>
                <a:ea typeface="Roboto Condensed"/>
                <a:cs typeface="Roboto Condensed"/>
              </a:rPr>
              <a:t>Error Analysis - Business Perspective  </a:t>
            </a:r>
          </a:p>
          <a:p>
            <a:pPr algn="l">
              <a:lnSpc>
                <a:spcPct val="90000"/>
              </a:lnSpc>
              <a:spcBef>
                <a:spcPct val="0"/>
              </a:spcBef>
            </a:pP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Box Packages">
            <a:extLst>
              <a:ext uri="{FF2B5EF4-FFF2-40B4-BE49-F238E27FC236}">
                <a16:creationId xmlns:a16="http://schemas.microsoft.com/office/drawing/2014/main" id="{8EDCB4EE-4D76-260C-2598-DD81F2988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>
            <a:fillRect/>
          </a:stretch>
        </p:blipFill>
        <p:spPr>
          <a:xfrm>
            <a:off x="703182" y="2000490"/>
            <a:ext cx="4777381" cy="268727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E1BFEB-6C86-3AAC-DD4E-49B22C6DB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4962" y="1994339"/>
            <a:ext cx="5874475" cy="4182624"/>
          </a:xfr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571500" indent="-342900" algn="l">
              <a:lnSpc>
                <a:spcPct val="90000"/>
              </a:lnSpc>
              <a:buAutoNum type="arabicPeriod"/>
            </a:pPr>
            <a:r>
              <a:rPr lang="en-US" sz="1800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False Negatives (25 cases - 16.45% of fraud):  </a:t>
            </a:r>
            <a:endParaRPr lang="en-US" sz="1800">
              <a:solidFill>
                <a:srgbClr val="002060"/>
              </a:solidFill>
            </a:endParaRPr>
          </a:p>
          <a:p>
            <a:pPr marL="571500" indent="-342900" algn="l">
              <a:lnSpc>
                <a:spcPct val="90000"/>
              </a:lnSpc>
              <a:buAutoNum type="arabicPeriod"/>
            </a:pPr>
            <a:r>
              <a:rPr lang="en-US" sz="1800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- Business Impact: Fraudulent providers we miss  </a:t>
            </a:r>
            <a:endParaRPr lang="en-US" sz="1800" kern="1200">
              <a:solidFill>
                <a:srgbClr val="002060"/>
              </a:solidFill>
              <a:latin typeface="+mn-lt"/>
              <a:ea typeface="+mn-ea"/>
              <a:cs typeface="Arial"/>
            </a:endParaRPr>
          </a:p>
          <a:p>
            <a:pPr marL="571500" indent="-342900" algn="l">
              <a:lnSpc>
                <a:spcPct val="90000"/>
              </a:lnSpc>
              <a:buAutoNum type="arabicPeriod"/>
            </a:pPr>
            <a:r>
              <a:rPr lang="en-US" sz="1800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- Cost: $50,000 per missed fraud = $1.25 million potential loss  </a:t>
            </a:r>
            <a:endParaRPr lang="en-US" sz="1800" kern="1200">
              <a:solidFill>
                <a:srgbClr val="002060"/>
              </a:solidFill>
              <a:latin typeface="+mn-lt"/>
              <a:ea typeface="+mn-ea"/>
              <a:cs typeface="Arial"/>
            </a:endParaRPr>
          </a:p>
          <a:p>
            <a:pPr marL="571500" indent="-342900" algn="l">
              <a:lnSpc>
                <a:spcPct val="90000"/>
              </a:lnSpc>
              <a:buAutoNum type="arabicPeriod"/>
            </a:pPr>
            <a:r>
              <a:rPr lang="en-US" sz="1800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- Risk: This is our highest business risk - fraud continues undetected  </a:t>
            </a:r>
            <a:endParaRPr lang="en-US" sz="1800" kern="1200">
              <a:solidFill>
                <a:srgbClr val="002060"/>
              </a:solidFill>
              <a:latin typeface="+mn-lt"/>
              <a:ea typeface="+mn-ea"/>
              <a:cs typeface="Arial"/>
            </a:endParaRPr>
          </a:p>
          <a:p>
            <a:pPr marL="571500" indent="-342900" algn="l">
              <a:lnSpc>
                <a:spcPct val="90000"/>
              </a:lnSpc>
              <a:buAutoNum type="arabicPeriod"/>
            </a:pPr>
            <a:r>
              <a:rPr lang="en-US" sz="1800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- Why it happens: Sophisticated fraudsters who mimic legitimate behavior  </a:t>
            </a:r>
            <a:endParaRPr lang="en-US" sz="1800" kern="1200">
              <a:solidFill>
                <a:srgbClr val="002060"/>
              </a:solidFill>
              <a:latin typeface="+mn-lt"/>
              <a:ea typeface="+mn-ea"/>
              <a:cs typeface="Arial"/>
            </a:endParaRPr>
          </a:p>
          <a:p>
            <a:pPr marL="571500" indent="-342900" algn="l">
              <a:lnSpc>
                <a:spcPct val="90000"/>
              </a:lnSpc>
              <a:buAutoNum type="arabicPeriod"/>
            </a:pPr>
            <a:r>
              <a:rPr lang="en-US" sz="1800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- Example: Fraudsters with probability scores of 0.23-0.34 (below our 0.5 threshold) who carefully keep claims just under suspicious thresholds  </a:t>
            </a:r>
            <a:endParaRPr lang="en-US" sz="1800" kern="1200">
              <a:solidFill>
                <a:srgbClr val="002060"/>
              </a:solidFill>
              <a:latin typeface="+mn-lt"/>
              <a:ea typeface="+mn-ea"/>
              <a:cs typeface="Arial"/>
            </a:endParaRPr>
          </a:p>
          <a:p>
            <a:pPr marL="571500" indent="-342900" algn="l">
              <a:lnSpc>
                <a:spcPct val="90000"/>
              </a:lnSpc>
              <a:buAutoNum type="arabicPeriod"/>
            </a:pPr>
            <a:r>
              <a:rPr lang="en-US" sz="1800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- Pattern: These cases show similar statistics to legitimate providers (Z-scores within 1 standard deviation)  </a:t>
            </a:r>
            <a:endParaRPr lang="en-US" sz="1800" kern="1200">
              <a:solidFill>
                <a:srgbClr val="002060"/>
              </a:solidFill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503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4305E-F22B-496B-B320-A1985207D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4896" y="636168"/>
            <a:ext cx="6906491" cy="5585619"/>
          </a:xfr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The Trade-off Decision:  </a:t>
            </a:r>
            <a:endParaRPr lang="en-US" b="1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- We chose Gradient Boosting because it minimizes the costliest error (false negatives)  </a:t>
            </a:r>
            <a:endParaRPr lang="en-US" b="1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- While SVM catches more fraud (138 vs 127), it creates 210 false alarms vs our 120  </a:t>
            </a:r>
            <a:endParaRPr lang="en-US" b="1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- Business rationale: Missing a $50,000 fraud is worse than a $1,000 false investigation  </a:t>
            </a:r>
            <a:endParaRPr lang="en-US" b="1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05B44-D17E-2975-97D2-7018208A7300}"/>
              </a:ext>
            </a:extLst>
          </p:cNvPr>
          <p:cNvSpPr/>
          <p:nvPr/>
        </p:nvSpPr>
        <p:spPr>
          <a:xfrm>
            <a:off x="-3407715" y="-595626"/>
            <a:ext cx="7576852" cy="794513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D2CD4E-C386-F063-0DBD-BD481B31C891}"/>
              </a:ext>
            </a:extLst>
          </p:cNvPr>
          <p:cNvSpPr>
            <a:spLocks noGrp="1"/>
          </p:cNvSpPr>
          <p:nvPr/>
        </p:nvSpPr>
        <p:spPr>
          <a:xfrm>
            <a:off x="552364" y="1142366"/>
            <a:ext cx="3872752" cy="4461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54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</a:rPr>
              <a:t>Error Analysis - Business Perspective  </a:t>
            </a:r>
          </a:p>
          <a:p>
            <a:pPr algn="l">
              <a:lnSpc>
                <a:spcPct val="90000"/>
              </a:lnSpc>
              <a:spcBef>
                <a:spcPct val="0"/>
              </a:spcBef>
            </a:pPr>
            <a:endParaRPr lang="en-US" sz="4100" kern="1200">
              <a:solidFill>
                <a:srgbClr val="002060"/>
              </a:solidFill>
              <a:latin typeface="+mj-lt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6645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368A-B579-D82F-48D0-2410AD900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05" y="963507"/>
            <a:ext cx="3901457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400" kern="1200">
                <a:solidFill>
                  <a:schemeClr val="bg2"/>
                </a:solidFill>
                <a:latin typeface="Roboto Condensed"/>
                <a:ea typeface="Roboto Condensed"/>
                <a:cs typeface="Roboto Condensed"/>
              </a:rPr>
              <a:t>Business Value &amp; Impact "Our Gradient Boosting model delivers significant business value to healthcare insurance operations":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endParaRPr lang="en-US" sz="34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</a:pPr>
            <a:endParaRPr lang="en-US" sz="34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76FDF60-F2B3-32E8-A913-8C6895CA7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0" algn="l">
              <a:lnSpc>
                <a:spcPct val="90000"/>
              </a:lnSpc>
              <a:spcBef>
                <a:spcPts val="0"/>
              </a:spcBef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Arial"/>
              </a:rPr>
              <a:t>Financial Impact:</a:t>
            </a:r>
          </a:p>
          <a:p>
            <a:pPr marL="228600" indent="-22860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Net Savings: $4.85 million through early fraud detection </a:t>
            </a:r>
            <a:endParaRPr lang="en-US">
              <a:solidFill>
                <a:schemeClr val="bg2"/>
              </a:solidFill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 Fraud Prevention: $6.35 million in fraudulent claims caught 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 Cost Efficiency: $883 per case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 balanced investigation costs 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 Compared to doing nothing, we prevent 127 fraudulent providers from continuing operations 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4AD3689-EA4C-BA45-FAB8-B169F8B53ED8}"/>
              </a:ext>
            </a:extLst>
          </p:cNvPr>
          <p:cNvSpPr txBox="1">
            <a:spLocks/>
          </p:cNvSpPr>
          <p:nvPr/>
        </p:nvSpPr>
        <p:spPr>
          <a:xfrm>
            <a:off x="4965733" y="3239758"/>
            <a:ext cx="6261237" cy="265473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kern="1200">
                <a:solidFill>
                  <a:schemeClr val="bg2"/>
                </a:solidFill>
                <a:latin typeface="Arial"/>
                <a:cs typeface="Arial"/>
              </a:rPr>
              <a:t>Operational Value:</a:t>
            </a: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91% accuracy in provider classification </a:t>
            </a:r>
            <a:endParaRPr lang="en-US" sz="1400" kern="1200">
              <a:solidFill>
                <a:schemeClr val="bg2"/>
              </a:solidFill>
              <a:latin typeface="Arial"/>
              <a:ea typeface="+mn-ea"/>
              <a:cs typeface="Arial"/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 83.55% recall </a:t>
            </a:r>
            <a:endParaRPr lang="en-US" sz="14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we catch 5 out of 6 fraudulent providers </a:t>
            </a:r>
            <a:endParaRPr lang="en-US" sz="14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51.42% precision </a:t>
            </a:r>
            <a:endParaRPr lang="en-US" sz="14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about half of our alerts are true fraud cases </a:t>
            </a:r>
            <a:endParaRPr lang="en-US" sz="14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F1-Score of 0.64 </a:t>
            </a:r>
            <a:endParaRPr lang="en-US" sz="14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 best balance among all tested models </a:t>
            </a:r>
            <a:endParaRPr lang="en-US" sz="14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Risk Reduction: </a:t>
            </a:r>
            <a:endParaRPr lang="en-US" sz="14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 Only 25 missed fraud cases (16.45% false negative rate) - Prevents systemic fraud from spreading -Protects patient safety and healthcare system integrity" </a:t>
            </a:r>
            <a:endParaRPr lang="en-US" sz="14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0" indent="-2286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163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94EA1-C815-A595-2FB0-E599FEF47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072" y="1289765"/>
            <a:ext cx="3651101" cy="42709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Limitations &amp; Business Risks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65494-6FA2-8D5F-5487-5D6BADDDD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7233" y="518400"/>
            <a:ext cx="4771607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Performance Gaps: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16.45% false negatives → ~1 in 6 fraud cases missed ($1.25M loss)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8.16% false positives → ~1 in 12 legitimate providers flagged (120 false alarms)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Causes: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Fraudsters mimic legitimate billing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Limited features (billing aggregates only)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Threshold set at 0.5 (business-driven)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Training data may miss new fraud patterns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Risks Accepted: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Some fraud undetected ($1.25M)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Manageable false alarms (120 cases)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Need ongoing monitoring and retraining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Mitigation: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Monthly monitoring, quarterly retraining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Human review of high-risk alerts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Feedback loop improves future models</a:t>
            </a:r>
            <a:endParaRPr lang="en-US" sz="17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b="1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38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B046-B0FA-00EC-3223-628B14C3C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193" y="381935"/>
            <a:ext cx="4791459" cy="59744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000" b="1" kern="120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</a:rPr>
              <a:t>Recommendations</a:t>
            </a:r>
            <a:br>
              <a:rPr lang="en-US" sz="4000" b="1" kern="1200">
                <a:latin typeface="Roboto Condensed"/>
                <a:ea typeface="+mj-ea"/>
                <a:cs typeface="+mj-cs"/>
              </a:rPr>
            </a:br>
            <a:r>
              <a:rPr lang="en-US" sz="4000" b="1" kern="120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</a:rPr>
              <a:t> for Model Enhancement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0ABAEB3-7460-A42B-FCF5-B0A002AD8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7233" y="518400"/>
            <a:ext cx="4771607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Phase 1: Data Enhancement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Add temporal patterns (seasonality, timing, velocity)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Use network analysis (referrals, patient links, geography)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Impact: 5–10% fewer false negatives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Phase 2: Model Improvements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Ensemble methods (GB + SVM + NN)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Cost-sensitive thresholds, dynamic by provider/claim type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Impact: 10–15% F1-score boost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Phase 3: Deployment &amp; Monitoring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Real-time scoring, A/B testing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Drift detection with alerts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Feedback integration from investigations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Impact: 90%+ recall, &lt;5% false positives</a:t>
            </a: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kern="1200">
              <a:solidFill>
                <a:schemeClr val="bg2"/>
              </a:solidFill>
              <a:latin typeface="+mn-lt"/>
              <a:ea typeface="+mn-ea"/>
              <a:cs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07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Yellow question mark">
            <a:extLst>
              <a:ext uri="{FF2B5EF4-FFF2-40B4-BE49-F238E27FC236}">
                <a16:creationId xmlns:a16="http://schemas.microsoft.com/office/drawing/2014/main" id="{D76B11B0-04C0-2262-67C4-C97441E43E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-2" b="6263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B5408-FDF4-155D-E66D-C24A0D117DC8}"/>
              </a:ext>
            </a:extLst>
          </p:cNvPr>
          <p:cNvSpPr txBox="1"/>
          <p:nvPr/>
        </p:nvSpPr>
        <p:spPr>
          <a:xfrm>
            <a:off x="841248" y="600427"/>
            <a:ext cx="9875520" cy="32999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761029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4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6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4"/>
          <p:cNvSpPr txBox="1"/>
          <p:nvPr/>
        </p:nvSpPr>
        <p:spPr>
          <a:xfrm>
            <a:off x="646509" y="1957387"/>
            <a:ext cx="485060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619250"/>
            <a:ext cx="33654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3200" y="1619250"/>
            <a:ext cx="33654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400" y="1619250"/>
            <a:ext cx="3365599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762000" y="519112"/>
            <a:ext cx="302037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INVENTORY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10772775" y="476250"/>
            <a:ext cx="6572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/03</a:t>
            </a:r>
            <a:endParaRPr/>
          </a:p>
        </p:txBody>
      </p:sp>
      <p:pic>
        <p:nvPicPr>
          <p:cNvPr id="161" name="Google Shape;161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7750" y="1962150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/>
        </p:nvSpPr>
        <p:spPr>
          <a:xfrm>
            <a:off x="1047750" y="2486025"/>
            <a:ext cx="293364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BENEFICIARY DATA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1047750" y="2847975"/>
            <a:ext cx="27939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138,556 Records</a:t>
            </a:r>
            <a:endParaRPr/>
          </a:p>
        </p:txBody>
      </p:sp>
      <p:pic>
        <p:nvPicPr>
          <p:cNvPr id="164" name="Google Shape;164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98950" y="1962150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 txBox="1"/>
          <p:nvPr/>
        </p:nvSpPr>
        <p:spPr>
          <a:xfrm>
            <a:off x="4698950" y="2486025"/>
            <a:ext cx="293364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INPATIENT CLAIMS</a:t>
            </a:r>
            <a:endParaRPr/>
          </a:p>
        </p:txBody>
      </p:sp>
      <p:sp>
        <p:nvSpPr>
          <p:cNvPr id="166" name="Google Shape;166;p16"/>
          <p:cNvSpPr txBox="1"/>
          <p:nvPr/>
        </p:nvSpPr>
        <p:spPr>
          <a:xfrm>
            <a:off x="4698950" y="2847975"/>
            <a:ext cx="27939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40,474 Records</a:t>
            </a:r>
            <a:endParaRPr/>
          </a:p>
        </p:txBody>
      </p:sp>
      <p:pic>
        <p:nvPicPr>
          <p:cNvPr id="167" name="Google Shape;167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50150" y="1962150"/>
            <a:ext cx="2857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8350150" y="2486025"/>
            <a:ext cx="293380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OUTPATIENT CLAIMS</a:t>
            </a:r>
            <a:endParaRPr/>
          </a:p>
        </p:txBody>
      </p:sp>
      <p:sp>
        <p:nvSpPr>
          <p:cNvPr id="169" name="Google Shape;169;p16"/>
          <p:cNvSpPr txBox="1"/>
          <p:nvPr/>
        </p:nvSpPr>
        <p:spPr>
          <a:xfrm>
            <a:off x="8350150" y="2847975"/>
            <a:ext cx="2794099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517,737 Records</a:t>
            </a:r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990600" y="320040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71" name="Google Shape;171;p16"/>
          <p:cNvSpPr txBox="1"/>
          <p:nvPr/>
        </p:nvSpPr>
        <p:spPr>
          <a:xfrm>
            <a:off x="1047750" y="3200400"/>
            <a:ext cx="27939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Demographics (Age, Race, County)</a:t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990600" y="3457575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1047750" y="3457575"/>
            <a:ext cx="27939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Chronic Conditions (11 flags)</a:t>
            </a:r>
            <a:endParaRPr/>
          </a:p>
        </p:txBody>
      </p:sp>
      <p:sp>
        <p:nvSpPr>
          <p:cNvPr id="174" name="Google Shape;174;p16"/>
          <p:cNvSpPr txBox="1"/>
          <p:nvPr/>
        </p:nvSpPr>
        <p:spPr>
          <a:xfrm>
            <a:off x="990600" y="371475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75" name="Google Shape;175;p16"/>
          <p:cNvSpPr txBox="1"/>
          <p:nvPr/>
        </p:nvSpPr>
        <p:spPr>
          <a:xfrm>
            <a:off x="1047750" y="3714750"/>
            <a:ext cx="27939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Cost (Deductibles paid)</a:t>
            </a:r>
            <a:endParaRPr/>
          </a:p>
        </p:txBody>
      </p:sp>
      <p:sp>
        <p:nvSpPr>
          <p:cNvPr id="176" name="Google Shape;176;p16"/>
          <p:cNvSpPr txBox="1"/>
          <p:nvPr/>
        </p:nvSpPr>
        <p:spPr>
          <a:xfrm>
            <a:off x="4641800" y="320040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77" name="Google Shape;177;p16"/>
          <p:cNvSpPr txBox="1"/>
          <p:nvPr/>
        </p:nvSpPr>
        <p:spPr>
          <a:xfrm>
            <a:off x="4698950" y="3200400"/>
            <a:ext cx="27939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Admission/Discharge Dates</a:t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4641800" y="3457575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79" name="Google Shape;179;p16"/>
          <p:cNvSpPr txBox="1"/>
          <p:nvPr/>
        </p:nvSpPr>
        <p:spPr>
          <a:xfrm>
            <a:off x="4698950" y="3457575"/>
            <a:ext cx="27939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Diagnosis Codes (ICD-9)</a:t>
            </a:r>
            <a:endParaRPr/>
          </a:p>
        </p:txBody>
      </p:sp>
      <p:sp>
        <p:nvSpPr>
          <p:cNvPr id="180" name="Google Shape;180;p16"/>
          <p:cNvSpPr txBox="1"/>
          <p:nvPr/>
        </p:nvSpPr>
        <p:spPr>
          <a:xfrm>
            <a:off x="4641800" y="371475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81" name="Google Shape;181;p16"/>
          <p:cNvSpPr txBox="1"/>
          <p:nvPr/>
        </p:nvSpPr>
        <p:spPr>
          <a:xfrm>
            <a:off x="4698950" y="3714750"/>
            <a:ext cx="27939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DRG Codes</a:t>
            </a:r>
            <a:endParaRPr/>
          </a:p>
        </p:txBody>
      </p:sp>
      <p:sp>
        <p:nvSpPr>
          <p:cNvPr id="182" name="Google Shape;182;p16"/>
          <p:cNvSpPr txBox="1"/>
          <p:nvPr/>
        </p:nvSpPr>
        <p:spPr>
          <a:xfrm>
            <a:off x="4641800" y="3971925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83" name="Google Shape;183;p16"/>
          <p:cNvSpPr txBox="1"/>
          <p:nvPr/>
        </p:nvSpPr>
        <p:spPr>
          <a:xfrm>
            <a:off x="4698950" y="3971925"/>
            <a:ext cx="27939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High Reimbursement Amounts</a:t>
            </a:r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8293000" y="320040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85" name="Google Shape;185;p16"/>
          <p:cNvSpPr txBox="1"/>
          <p:nvPr/>
        </p:nvSpPr>
        <p:spPr>
          <a:xfrm>
            <a:off x="8350150" y="3200400"/>
            <a:ext cx="2794099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Procedure Codes</a:t>
            </a:r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8293000" y="3457575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87" name="Google Shape;187;p16"/>
          <p:cNvSpPr txBox="1"/>
          <p:nvPr/>
        </p:nvSpPr>
        <p:spPr>
          <a:xfrm>
            <a:off x="8350150" y="3457575"/>
            <a:ext cx="2794099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Visiting Physicians</a:t>
            </a:r>
            <a:endParaRPr/>
          </a:p>
        </p:txBody>
      </p:sp>
      <p:sp>
        <p:nvSpPr>
          <p:cNvPr id="188" name="Google Shape;188;p16"/>
          <p:cNvSpPr txBox="1"/>
          <p:nvPr/>
        </p:nvSpPr>
        <p:spPr>
          <a:xfrm>
            <a:off x="8293000" y="3714750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189" name="Google Shape;189;p16"/>
          <p:cNvSpPr txBox="1"/>
          <p:nvPr/>
        </p:nvSpPr>
        <p:spPr>
          <a:xfrm>
            <a:off x="8350150" y="3714750"/>
            <a:ext cx="2794099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High Volume / Low Cost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F405E-68BA-C72B-5CFD-E0A0C290CE98}"/>
              </a:ext>
            </a:extLst>
          </p:cNvPr>
          <p:cNvSpPr txBox="1"/>
          <p:nvPr/>
        </p:nvSpPr>
        <p:spPr>
          <a:xfrm>
            <a:off x="824993" y="4774312"/>
            <a:ext cx="10602563" cy="954107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rgbClr val="002060"/>
                </a:solidFill>
                <a:latin typeface="Garamond"/>
                <a:cs typeface="Arial"/>
              </a:rPr>
              <a:t>Labels Data </a:t>
            </a:r>
          </a:p>
          <a:p>
            <a:endParaRPr lang="en-GB">
              <a:cs typeface="Arial"/>
            </a:endParaRPr>
          </a:p>
          <a:p>
            <a:r>
              <a:rPr lang="en-GB" b="1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5410 Records </a:t>
            </a:r>
            <a:r>
              <a:rPr lang="en-GB">
                <a:cs typeface="Arial"/>
              </a:rPr>
              <a:t>, each has a unique provider with his status of being a Potential fraud.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p17"/>
          <p:cNvGraphicFramePr/>
          <p:nvPr>
            <p:extLst>
              <p:ext uri="{D42A27DB-BD31-4B8C-83A1-F6EECF244321}">
                <p14:modId xmlns:p14="http://schemas.microsoft.com/office/powerpoint/2010/main" val="2956485646"/>
              </p:ext>
            </p:extLst>
          </p:nvPr>
        </p:nvGraphicFramePr>
        <p:xfrm>
          <a:off x="762000" y="1619250"/>
          <a:ext cx="10668000" cy="5211997"/>
        </p:xfrm>
        <a:graphic>
          <a:graphicData uri="http://schemas.openxmlformats.org/drawingml/2006/table">
            <a:tbl>
              <a:tblPr firstRow="1" bandRow="1">
                <a:noFill/>
                <a:tableStyleId>{009C514A-5536-4AEA-9154-31F9F0F49BC7}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Feature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Issue Detected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Remediation Strategy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Deductibles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High missingness in Outpatient data.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Conditional Imputation: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Inpatient defaults to $1,068 (Medicare standard). Outpatient defaults to $0.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Date Logic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32 records where `</a:t>
                      </a:r>
                      <a:r>
                        <a:rPr lang="en-US" sz="1200" b="0" i="0" u="none" strike="noStrike" cap="none" err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AdmissionDt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` &gt; `</a:t>
                      </a:r>
                      <a:r>
                        <a:rPr lang="en-US" sz="1200" b="0" i="0" u="none" strike="noStrike" cap="none" err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DischargeDt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`.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Row </a:t>
                      </a: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</a:rPr>
                        <a:t>Substitution</a:t>
                      </a: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: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These illogical records represented &lt;0.01% of data and were dropped to preserve feature integrity.</a:t>
                      </a: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4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i="0" u="none" strike="noStrike" cap="none">
                        <a:solidFill>
                          <a:srgbClr val="2E364B"/>
                        </a:solidFill>
                        <a:latin typeface="Barlow"/>
                      </a:endParaRP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17 records where `</a:t>
                      </a:r>
                      <a:r>
                        <a:rPr lang="en-US" sz="1200" b="0" i="0" u="none" strike="noStrike" cap="none" err="1">
                          <a:solidFill>
                            <a:srgbClr val="2E364B"/>
                          </a:solidFill>
                          <a:latin typeface="Barlow"/>
                        </a:rPr>
                        <a:t>ClaimEndDt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` &gt; </a:t>
                      </a:r>
                      <a:r>
                        <a:rPr lang="en-US" sz="1200" b="0" i="0" u="none" strike="noStrike" cap="none" err="1">
                          <a:solidFill>
                            <a:srgbClr val="2E364B"/>
                          </a:solidFill>
                          <a:latin typeface="Barlow"/>
                        </a:rPr>
                        <a:t>DischargeDt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 </a:t>
                      </a:r>
                      <a:endParaRPr sz="1200" b="0" i="0" u="none" strike="noStrike" cap="none">
                        <a:solidFill>
                          <a:srgbClr val="2E364B"/>
                        </a:solidFill>
                        <a:latin typeface="Barlow"/>
                      </a:endParaRP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</a:rPr>
                        <a:t>All those 17 Record were Fraud so we created </a:t>
                      </a:r>
                      <a:r>
                        <a:rPr lang="en-US" sz="1100" b="1" i="0" u="none" strike="noStrike" cap="none" noProof="0">
                          <a:solidFill>
                            <a:srgbClr val="2E364B"/>
                          </a:solidFill>
                          <a:latin typeface="Consolas"/>
                        </a:rPr>
                        <a:t>IsPostDischargeBilling </a:t>
                      </a:r>
                      <a:endParaRPr lang="en-US" sz="1200" b="0" i="0" u="none" strike="noStrike" cap="none">
                        <a:solidFill>
                          <a:srgbClr val="2E364B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47877"/>
                  </a:ext>
                </a:extLst>
              </a:tr>
              <a:tr h="65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Categorical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`</a:t>
                      </a:r>
                      <a:r>
                        <a:rPr lang="en-US" sz="1200" b="0" i="0" u="none" strike="noStrike" cap="none" err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RenalDiseaseIndicator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` coded as 'Y'/'0'.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</a:rPr>
                        <a:t>Cleaning</a:t>
                      </a: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: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Converted to 1/0 </a:t>
                      </a:r>
                      <a:r>
                        <a:rPr lang="en-US" sz="1200" b="0" i="0" u="none" strike="noStrike" cap="none" err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boolean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flag for model compatibility.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Gender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Coded as 1/2.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Standardization: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Mapped to 0/1 logic for consistency with other binary flags.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14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Chronic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Coded as 1/2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Standardization  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Mapped </a:t>
                      </a: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to 0/1 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 logic for consistency with other binary flags</a:t>
                      </a:r>
                      <a:endParaRPr sz="1200" b="0" i="0" u="none" strike="noStrike" cap="none">
                        <a:solidFill>
                          <a:srgbClr val="2E364B"/>
                        </a:solidFill>
                        <a:latin typeface="Barlow"/>
                      </a:endParaRP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227230"/>
                  </a:ext>
                </a:extLst>
              </a:tr>
              <a:tr h="6514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DOD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Transformed to a Death Flag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Where records who didn’t have a DOD where assumed to be not dead</a:t>
                      </a:r>
                      <a:endParaRPr sz="1200" b="0" i="0" u="none" strike="noStrike" cap="none">
                        <a:solidFill>
                          <a:srgbClr val="2E364B"/>
                        </a:solidFill>
                        <a:latin typeface="Barlow"/>
                      </a:endParaRP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83546"/>
                  </a:ext>
                </a:extLst>
              </a:tr>
            </a:tbl>
          </a:graphicData>
        </a:graphic>
      </p:graphicFrame>
      <p:sp>
        <p:nvSpPr>
          <p:cNvPr id="196" name="Google Shape;196;p17"/>
          <p:cNvSpPr txBox="1"/>
          <p:nvPr/>
        </p:nvSpPr>
        <p:spPr>
          <a:xfrm>
            <a:off x="819509" y="490358"/>
            <a:ext cx="5487631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QUALITY AUDIT</a:t>
            </a:r>
            <a:r>
              <a:rPr lang="en-US" sz="315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&amp; CLEANING DECISIONS</a:t>
            </a:r>
            <a:endParaRPr/>
          </a:p>
        </p:txBody>
      </p:sp>
      <p:sp>
        <p:nvSpPr>
          <p:cNvPr id="197" name="Google Shape;197;p17"/>
          <p:cNvSpPr txBox="1"/>
          <p:nvPr/>
        </p:nvSpPr>
        <p:spPr>
          <a:xfrm>
            <a:off x="10772775" y="476250"/>
            <a:ext cx="6572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/04</a:t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762000" y="2843212"/>
            <a:ext cx="2667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3429000" y="2843212"/>
            <a:ext cx="2667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6096000" y="2843212"/>
            <a:ext cx="5334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762000" y="3595687"/>
            <a:ext cx="2667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3429000" y="3595687"/>
            <a:ext cx="2667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6096000" y="3595687"/>
            <a:ext cx="5334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762000" y="4348162"/>
            <a:ext cx="2667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3429000" y="4348162"/>
            <a:ext cx="2667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6096000" y="4348162"/>
            <a:ext cx="5334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8"/>
          <p:cNvSpPr txBox="1"/>
          <p:nvPr/>
        </p:nvSpPr>
        <p:spPr>
          <a:xfrm>
            <a:off x="762000" y="519112"/>
            <a:ext cx="578072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150" b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Merging </a:t>
            </a:r>
            <a:r>
              <a:rPr lang="en-US" sz="3150" b="1" err="1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Starategy</a:t>
            </a:r>
            <a:endParaRPr err="1"/>
          </a:p>
        </p:txBody>
      </p:sp>
      <p:sp>
        <p:nvSpPr>
          <p:cNvPr id="216" name="Google Shape;216;p18"/>
          <p:cNvSpPr txBox="1"/>
          <p:nvPr/>
        </p:nvSpPr>
        <p:spPr>
          <a:xfrm>
            <a:off x="9680096" y="505004"/>
            <a:ext cx="1749904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/05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74719-CF33-EEDF-8122-FA24EC2734AE}"/>
              </a:ext>
            </a:extLst>
          </p:cNvPr>
          <p:cNvSpPr txBox="1"/>
          <p:nvPr/>
        </p:nvSpPr>
        <p:spPr>
          <a:xfrm>
            <a:off x="1225553" y="1883721"/>
            <a:ext cx="973125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After Handling the DIFFERENT columns which are present in the Inpatient data but not the Outpatient</a:t>
            </a:r>
          </a:p>
          <a:p>
            <a:endParaRPr lang="en-US"/>
          </a:p>
          <a:p>
            <a:r>
              <a:rPr lang="en-US"/>
              <a:t>We got 558211 records and 54 Columns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271837"/>
            <a:ext cx="50958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3052762"/>
            <a:ext cx="509587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2"/>
          <p:cNvSpPr txBox="1"/>
          <p:nvPr/>
        </p:nvSpPr>
        <p:spPr>
          <a:xfrm>
            <a:off x="762000" y="1428750"/>
            <a:ext cx="106680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Handling the "Curse of Dimensionality" in Diagnosis Codes.</a:t>
            </a:r>
            <a:endParaRPr/>
          </a:p>
        </p:txBody>
      </p:sp>
      <p:sp>
        <p:nvSpPr>
          <p:cNvPr id="286" name="Google Shape;286;p22"/>
          <p:cNvSpPr txBox="1"/>
          <p:nvPr/>
        </p:nvSpPr>
        <p:spPr>
          <a:xfrm>
            <a:off x="762000" y="519112"/>
            <a:ext cx="468058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CLINICAL GROUPING LOGIC</a:t>
            </a:r>
            <a:endParaRPr/>
          </a:p>
        </p:txBody>
      </p:sp>
      <p:sp>
        <p:nvSpPr>
          <p:cNvPr id="287" name="Google Shape;287;p22"/>
          <p:cNvSpPr txBox="1"/>
          <p:nvPr/>
        </p:nvSpPr>
        <p:spPr>
          <a:xfrm>
            <a:off x="9770887" y="504472"/>
            <a:ext cx="165911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08</a:t>
            </a:r>
            <a:endParaRPr/>
          </a:p>
        </p:txBody>
      </p:sp>
      <p:sp>
        <p:nvSpPr>
          <p:cNvPr id="288" name="Google Shape;288;p22"/>
          <p:cNvSpPr txBox="1"/>
          <p:nvPr/>
        </p:nvSpPr>
        <p:spPr>
          <a:xfrm>
            <a:off x="1047750" y="3557587"/>
            <a:ext cx="4750593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0392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PROBLEM</a:t>
            </a:r>
            <a:endParaRPr/>
          </a:p>
        </p:txBody>
      </p:sp>
      <p:sp>
        <p:nvSpPr>
          <p:cNvPr id="289" name="Google Shape;289;p22"/>
          <p:cNvSpPr txBox="1"/>
          <p:nvPr/>
        </p:nvSpPr>
        <p:spPr>
          <a:xfrm>
            <a:off x="1047750" y="3738562"/>
            <a:ext cx="45243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14,000+ unique ICD-9 Codes.</a:t>
            </a:r>
            <a:endParaRPr/>
          </a:p>
        </p:txBody>
      </p:sp>
      <p:sp>
        <p:nvSpPr>
          <p:cNvPr id="290" name="Google Shape;290;p22"/>
          <p:cNvSpPr txBox="1"/>
          <p:nvPr/>
        </p:nvSpPr>
        <p:spPr>
          <a:xfrm>
            <a:off x="1047750" y="3995737"/>
            <a:ext cx="45243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One-Hot Encoding would create a sparse, massive matrix that overfits easily.</a:t>
            </a:r>
            <a:endParaRPr/>
          </a:p>
        </p:txBody>
      </p:sp>
      <p:sp>
        <p:nvSpPr>
          <p:cNvPr id="291" name="Google Shape;291;p22"/>
          <p:cNvSpPr txBox="1"/>
          <p:nvPr/>
        </p:nvSpPr>
        <p:spPr>
          <a:xfrm>
            <a:off x="6638925" y="3357562"/>
            <a:ext cx="471058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7AE6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SOLUTION: CCS GROUPING</a:t>
            </a:r>
            <a:endParaRPr/>
          </a:p>
        </p:txBody>
      </p:sp>
      <p:sp>
        <p:nvSpPr>
          <p:cNvPr id="292" name="Google Shape;292;p22"/>
          <p:cNvSpPr txBox="1"/>
          <p:nvPr/>
        </p:nvSpPr>
        <p:spPr>
          <a:xfrm>
            <a:off x="6638925" y="3538537"/>
            <a:ext cx="44862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Mapped codes to 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17 Clinical Domains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/>
          </a:p>
        </p:txBody>
      </p:sp>
      <p:sp>
        <p:nvSpPr>
          <p:cNvPr id="293" name="Google Shape;293;p22"/>
          <p:cNvSpPr txBox="1"/>
          <p:nvPr/>
        </p:nvSpPr>
        <p:spPr>
          <a:xfrm>
            <a:off x="6581775" y="3938587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294" name="Google Shape;294;p22"/>
          <p:cNvSpPr txBox="1"/>
          <p:nvPr/>
        </p:nvSpPr>
        <p:spPr>
          <a:xfrm>
            <a:off x="6638925" y="3938587"/>
            <a:ext cx="44862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401.9 (Hypertension) → 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Circulatory</a:t>
            </a:r>
            <a:endParaRPr/>
          </a:p>
        </p:txBody>
      </p:sp>
      <p:sp>
        <p:nvSpPr>
          <p:cNvPr id="295" name="Google Shape;295;p22"/>
          <p:cNvSpPr txBox="1"/>
          <p:nvPr/>
        </p:nvSpPr>
        <p:spPr>
          <a:xfrm>
            <a:off x="6581775" y="4195762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296" name="Google Shape;296;p22"/>
          <p:cNvSpPr txBox="1"/>
          <p:nvPr/>
        </p:nvSpPr>
        <p:spPr>
          <a:xfrm>
            <a:off x="6638925" y="4195762"/>
            <a:ext cx="44862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250.0 (Diabetes) → 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Metabolic</a:t>
            </a:r>
            <a:endParaRPr/>
          </a:p>
        </p:txBody>
      </p:sp>
      <p:sp>
        <p:nvSpPr>
          <p:cNvPr id="297" name="Google Shape;297;p22"/>
          <p:cNvSpPr txBox="1"/>
          <p:nvPr/>
        </p:nvSpPr>
        <p:spPr>
          <a:xfrm>
            <a:off x="6581775" y="4452937"/>
            <a:ext cx="571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•</a:t>
            </a:r>
            <a:endParaRPr/>
          </a:p>
        </p:txBody>
      </p:sp>
      <p:sp>
        <p:nvSpPr>
          <p:cNvPr id="298" name="Google Shape;298;p22"/>
          <p:cNvSpPr txBox="1"/>
          <p:nvPr/>
        </p:nvSpPr>
        <p:spPr>
          <a:xfrm>
            <a:off x="6638925" y="4452937"/>
            <a:ext cx="44862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800.0 (Fracture) → 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Trauma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210">
          <a:extLst>
            <a:ext uri="{FF2B5EF4-FFF2-40B4-BE49-F238E27FC236}">
              <a16:creationId xmlns:a16="http://schemas.microsoft.com/office/drawing/2014/main" id="{2F6895FF-B98E-543B-5DEA-82B6DE745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 descr="image.png">
            <a:extLst>
              <a:ext uri="{FF2B5EF4-FFF2-40B4-BE49-F238E27FC236}">
                <a16:creationId xmlns:a16="http://schemas.microsoft.com/office/drawing/2014/main" id="{83C64215-DBDD-3AE6-8A3D-40722824A6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 descr="image.png">
            <a:extLst>
              <a:ext uri="{FF2B5EF4-FFF2-40B4-BE49-F238E27FC236}">
                <a16:creationId xmlns:a16="http://schemas.microsoft.com/office/drawing/2014/main" id="{92A4BF1F-9F01-7D93-7893-70AB07DEF7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3143250"/>
            <a:ext cx="5095875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 descr="image.png">
            <a:extLst>
              <a:ext uri="{FF2B5EF4-FFF2-40B4-BE49-F238E27FC236}">
                <a16:creationId xmlns:a16="http://schemas.microsoft.com/office/drawing/2014/main" id="{EE72649F-CD34-45DC-5FA3-CA1CFD9C55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3819525"/>
            <a:ext cx="5095875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 descr="image.png">
            <a:extLst>
              <a:ext uri="{FF2B5EF4-FFF2-40B4-BE49-F238E27FC236}">
                <a16:creationId xmlns:a16="http://schemas.microsoft.com/office/drawing/2014/main" id="{ED4D0BF8-FD02-758A-741C-BECABFE504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4495800"/>
            <a:ext cx="5095875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8">
            <a:extLst>
              <a:ext uri="{FF2B5EF4-FFF2-40B4-BE49-F238E27FC236}">
                <a16:creationId xmlns:a16="http://schemas.microsoft.com/office/drawing/2014/main" id="{AEF18022-AC9C-7134-8C13-77D107B7D366}"/>
              </a:ext>
            </a:extLst>
          </p:cNvPr>
          <p:cNvSpPr txBox="1"/>
          <p:nvPr/>
        </p:nvSpPr>
        <p:spPr>
          <a:xfrm>
            <a:off x="762000" y="519112"/>
            <a:ext cx="578072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EDA: GEOGRAPHIC DISTRIBUTION</a:t>
            </a:r>
            <a:endParaRPr/>
          </a:p>
        </p:txBody>
      </p:sp>
      <p:sp>
        <p:nvSpPr>
          <p:cNvPr id="216" name="Google Shape;216;p18">
            <a:extLst>
              <a:ext uri="{FF2B5EF4-FFF2-40B4-BE49-F238E27FC236}">
                <a16:creationId xmlns:a16="http://schemas.microsoft.com/office/drawing/2014/main" id="{3232253F-9AB3-B585-54B1-A808415E7060}"/>
              </a:ext>
            </a:extLst>
          </p:cNvPr>
          <p:cNvSpPr txBox="1"/>
          <p:nvPr/>
        </p:nvSpPr>
        <p:spPr>
          <a:xfrm>
            <a:off x="10772775" y="533759"/>
            <a:ext cx="103103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  <a:endParaRPr lang="en-US">
              <a:ea typeface="Roboto Condensed"/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3750">
              <a:solidFill>
                <a:srgbClr val="6D98D7"/>
              </a:solidFill>
              <a:latin typeface="Roboto Condensed"/>
              <a:ea typeface="Roboto Condensed"/>
              <a:cs typeface="Roboto Condensed"/>
            </a:endParaRPr>
          </a:p>
        </p:txBody>
      </p:sp>
      <p:sp>
        <p:nvSpPr>
          <p:cNvPr id="217" name="Google Shape;217;p18">
            <a:extLst>
              <a:ext uri="{FF2B5EF4-FFF2-40B4-BE49-F238E27FC236}">
                <a16:creationId xmlns:a16="http://schemas.microsoft.com/office/drawing/2014/main" id="{2861E6D2-7122-9CA1-B4A9-DC0D33144D84}"/>
              </a:ext>
            </a:extLst>
          </p:cNvPr>
          <p:cNvSpPr txBox="1"/>
          <p:nvPr/>
        </p:nvSpPr>
        <p:spPr>
          <a:xfrm>
            <a:off x="6334125" y="2571750"/>
            <a:ext cx="535066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CONCENTRATION ANALYSIS</a:t>
            </a:r>
            <a:endParaRPr/>
          </a:p>
        </p:txBody>
      </p:sp>
      <p:sp>
        <p:nvSpPr>
          <p:cNvPr id="218" name="Google Shape;218;p18">
            <a:extLst>
              <a:ext uri="{FF2B5EF4-FFF2-40B4-BE49-F238E27FC236}">
                <a16:creationId xmlns:a16="http://schemas.microsoft.com/office/drawing/2014/main" id="{4426C0F8-ABC0-194C-19C6-5642EF78C81B}"/>
              </a:ext>
            </a:extLst>
          </p:cNvPr>
          <p:cNvSpPr txBox="1"/>
          <p:nvPr/>
        </p:nvSpPr>
        <p:spPr>
          <a:xfrm>
            <a:off x="6334125" y="4781550"/>
            <a:ext cx="5095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*Note: While volume is high, fraud </a:t>
            </a:r>
            <a:r>
              <a:rPr lang="en-US" sz="1200" b="0" i="1" u="none" strike="noStrike" cap="none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rates</a:t>
            </a:r>
            <a:r>
              <a:rPr lang="en-US" sz="1200" b="0" i="0" u="none" strike="noStrike" cap="none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 were distributed across states, indicating fraud is not strictly geo-locked.</a:t>
            </a:r>
            <a:endParaRPr/>
          </a:p>
        </p:txBody>
      </p:sp>
      <p:pic>
        <p:nvPicPr>
          <p:cNvPr id="219" name="Google Shape;219;p18" descr="image.png">
            <a:extLst>
              <a:ext uri="{FF2B5EF4-FFF2-40B4-BE49-F238E27FC236}">
                <a16:creationId xmlns:a16="http://schemas.microsoft.com/office/drawing/2014/main" id="{3186D691-5373-B721-0DD6-2B3329CF9AE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4150" y="352437"/>
            <a:ext cx="12858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>
            <a:extLst>
              <a:ext uri="{FF2B5EF4-FFF2-40B4-BE49-F238E27FC236}">
                <a16:creationId xmlns:a16="http://schemas.microsoft.com/office/drawing/2014/main" id="{79771871-A6AB-8BCA-13C3-A5201DAE69EF}"/>
              </a:ext>
            </a:extLst>
          </p:cNvPr>
          <p:cNvSpPr txBox="1"/>
          <p:nvPr/>
        </p:nvSpPr>
        <p:spPr>
          <a:xfrm>
            <a:off x="6279337" y="2215387"/>
            <a:ext cx="2095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Top States by Claim Volume</a:t>
            </a:r>
            <a:endParaRPr/>
          </a:p>
        </p:txBody>
      </p:sp>
      <p:sp>
        <p:nvSpPr>
          <p:cNvPr id="221" name="Google Shape;221;p18">
            <a:extLst>
              <a:ext uri="{FF2B5EF4-FFF2-40B4-BE49-F238E27FC236}">
                <a16:creationId xmlns:a16="http://schemas.microsoft.com/office/drawing/2014/main" id="{08EFACFE-6382-A7EF-E3EA-66E54285F04D}"/>
              </a:ext>
            </a:extLst>
          </p:cNvPr>
          <p:cNvSpPr txBox="1"/>
          <p:nvPr/>
        </p:nvSpPr>
        <p:spPr>
          <a:xfrm>
            <a:off x="6334125" y="2752725"/>
            <a:ext cx="5095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1. California (CA)</a:t>
            </a:r>
            <a:endParaRPr/>
          </a:p>
        </p:txBody>
      </p:sp>
      <p:sp>
        <p:nvSpPr>
          <p:cNvPr id="222" name="Google Shape;222;p18">
            <a:extLst>
              <a:ext uri="{FF2B5EF4-FFF2-40B4-BE49-F238E27FC236}">
                <a16:creationId xmlns:a16="http://schemas.microsoft.com/office/drawing/2014/main" id="{7B2D5514-0F60-1323-BBFB-DA1BF18B0F14}"/>
              </a:ext>
            </a:extLst>
          </p:cNvPr>
          <p:cNvSpPr txBox="1"/>
          <p:nvPr/>
        </p:nvSpPr>
        <p:spPr>
          <a:xfrm>
            <a:off x="6334125" y="3429000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5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 Florida (FL)</a:t>
            </a:r>
            <a:endParaRPr/>
          </a:p>
        </p:txBody>
      </p:sp>
      <p:sp>
        <p:nvSpPr>
          <p:cNvPr id="223" name="Google Shape;223;p18">
            <a:extLst>
              <a:ext uri="{FF2B5EF4-FFF2-40B4-BE49-F238E27FC236}">
                <a16:creationId xmlns:a16="http://schemas.microsoft.com/office/drawing/2014/main" id="{AF848D48-06EF-6E21-4889-EC087FEC53DA}"/>
              </a:ext>
            </a:extLst>
          </p:cNvPr>
          <p:cNvSpPr txBox="1"/>
          <p:nvPr/>
        </p:nvSpPr>
        <p:spPr>
          <a:xfrm>
            <a:off x="6334125" y="4105275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3. NewYork</a:t>
            </a:r>
            <a:endParaRPr/>
          </a:p>
        </p:txBody>
      </p:sp>
      <p:sp>
        <p:nvSpPr>
          <p:cNvPr id="224" name="Google Shape;224;p18">
            <a:extLst>
              <a:ext uri="{FF2B5EF4-FFF2-40B4-BE49-F238E27FC236}">
                <a16:creationId xmlns:a16="http://schemas.microsoft.com/office/drawing/2014/main" id="{DE803C0E-6AEC-6847-4DDD-A9DE35A9F80B}"/>
              </a:ext>
            </a:extLst>
          </p:cNvPr>
          <p:cNvSpPr/>
          <p:nvPr/>
        </p:nvSpPr>
        <p:spPr>
          <a:xfrm>
            <a:off x="6334125" y="3143250"/>
            <a:ext cx="4076700" cy="95250"/>
          </a:xfrm>
          <a:prstGeom prst="rect">
            <a:avLst/>
          </a:prstGeom>
          <a:solidFill>
            <a:srgbClr val="0E38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034DBD2E-3A44-8931-9307-3130F11A6C9B}"/>
              </a:ext>
            </a:extLst>
          </p:cNvPr>
          <p:cNvSpPr/>
          <p:nvPr/>
        </p:nvSpPr>
        <p:spPr>
          <a:xfrm>
            <a:off x="6334125" y="3819525"/>
            <a:ext cx="3312318" cy="95250"/>
          </a:xfrm>
          <a:prstGeom prst="rect">
            <a:avLst/>
          </a:prstGeom>
          <a:solidFill>
            <a:srgbClr val="0E38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8">
            <a:extLst>
              <a:ext uri="{FF2B5EF4-FFF2-40B4-BE49-F238E27FC236}">
                <a16:creationId xmlns:a16="http://schemas.microsoft.com/office/drawing/2014/main" id="{643CAF29-E9E7-0679-9D2F-4BDDC63E9AD3}"/>
              </a:ext>
            </a:extLst>
          </p:cNvPr>
          <p:cNvSpPr/>
          <p:nvPr/>
        </p:nvSpPr>
        <p:spPr>
          <a:xfrm>
            <a:off x="6334125" y="4495800"/>
            <a:ext cx="3057525" cy="95250"/>
          </a:xfrm>
          <a:prstGeom prst="rect">
            <a:avLst/>
          </a:prstGeom>
          <a:solidFill>
            <a:srgbClr val="0E38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8">
            <a:extLst>
              <a:ext uri="{FF2B5EF4-FFF2-40B4-BE49-F238E27FC236}">
                <a16:creationId xmlns:a16="http://schemas.microsoft.com/office/drawing/2014/main" id="{3F3AF5E3-2B47-3255-C6C9-9B5BE522C6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75" y="1709725"/>
            <a:ext cx="6103175" cy="3744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50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477000"/>
            <a:ext cx="109728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/>
        </p:nvSpPr>
        <p:spPr>
          <a:xfrm>
            <a:off x="762000" y="519112"/>
            <a:ext cx="868108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FEATURE ENGINEERING: AGGREGATION STRATEGY</a:t>
            </a:r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9728553" y="504472"/>
            <a:ext cx="1701447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0" i="0" u="none" strike="noStrike" cap="none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lang="en-US" sz="3750">
                <a:solidFill>
                  <a:srgbClr val="6D98D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09</a:t>
            </a:r>
            <a:endParaRPr/>
          </a:p>
        </p:txBody>
      </p:sp>
      <p:sp>
        <p:nvSpPr>
          <p:cNvPr id="267" name="Google Shape;267;p21"/>
          <p:cNvSpPr txBox="1"/>
          <p:nvPr/>
        </p:nvSpPr>
        <p:spPr>
          <a:xfrm>
            <a:off x="762000" y="1720161"/>
            <a:ext cx="535066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E387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TRANSACTIONS TO BEHAVIOR</a:t>
            </a:r>
            <a:endParaRPr/>
          </a:p>
        </p:txBody>
      </p:sp>
      <p:sp>
        <p:nvSpPr>
          <p:cNvPr id="268" name="Google Shape;268;p21"/>
          <p:cNvSpPr txBox="1"/>
          <p:nvPr/>
        </p:nvSpPr>
        <p:spPr>
          <a:xfrm>
            <a:off x="762000" y="1886758"/>
            <a:ext cx="50958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Since we predict fraud at the </a:t>
            </a: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Provider Level</a:t>
            </a:r>
            <a:r>
              <a:rPr lang="en-US" sz="1350" b="0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, we flattened 550k+ claims using aggregation functions.</a:t>
            </a:r>
            <a:endParaRPr/>
          </a:p>
        </p:txBody>
      </p:sp>
      <p:graphicFrame>
        <p:nvGraphicFramePr>
          <p:cNvPr id="269" name="Google Shape;269;p21"/>
          <p:cNvGraphicFramePr/>
          <p:nvPr>
            <p:extLst>
              <p:ext uri="{D42A27DB-BD31-4B8C-83A1-F6EECF244321}">
                <p14:modId xmlns:p14="http://schemas.microsoft.com/office/powerpoint/2010/main" val="2721169689"/>
              </p:ext>
            </p:extLst>
          </p:nvPr>
        </p:nvGraphicFramePr>
        <p:xfrm>
          <a:off x="833887" y="2634740"/>
          <a:ext cx="6949454" cy="3936784"/>
        </p:xfrm>
        <a:graphic>
          <a:graphicData uri="http://schemas.openxmlformats.org/drawingml/2006/table">
            <a:tbl>
              <a:tblPr firstRow="1" bandRow="1">
                <a:noFill/>
                <a:tableStyleId>{009C514A-5536-4AEA-9154-31F9F0F49BC7}</a:tableStyleId>
              </a:tblPr>
              <a:tblGrid>
                <a:gridCol w="4157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9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Raw Feature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Aggregation Function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38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58">
                <a:tc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1" u="none" strike="noStrike" cap="none" noProof="0">
                          <a:solidFill>
                            <a:srgbClr val="59636E"/>
                          </a:solidFill>
                          <a:latin typeface="Consolas"/>
                        </a:rPr>
                        <a:t>skewed financial data</a:t>
                      </a:r>
                      <a:endParaRPr lang="en-US" sz="1000" b="0" i="0" u="none" strike="noStrike" cap="none" noProof="0">
                        <a:solidFill>
                          <a:srgbClr val="212121"/>
                        </a:solidFill>
                        <a:latin typeface="Consola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Mean, 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</a:rPr>
                        <a:t>Std,P99.5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Ids 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Count , N-unique, Mode Frequency</a:t>
                      </a:r>
                      <a:endParaRPr sz="1200" b="0" i="0" u="none" strike="noStrike" cap="none">
                        <a:solidFill>
                          <a:srgbClr val="2E364B"/>
                        </a:solidFill>
                        <a:latin typeface="Barlow"/>
                      </a:endParaRP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126807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Count Data</a:t>
                      </a: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err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</a:rPr>
                        <a:t>Mean</a:t>
                      </a:r>
                      <a:r>
                        <a:rPr lang="en-US" sz="1200" b="0" i="0" u="none" strike="noStrike" cap="none" err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,</a:t>
                      </a:r>
                      <a:r>
                        <a:rPr lang="en-US" sz="1200" b="0" i="0" u="none" strike="noStrike" cap="none" err="1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</a:rPr>
                        <a:t>Min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</a:rPr>
                        <a:t> , 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Max</a:t>
                      </a: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  <a:ea typeface="Barlow"/>
                          <a:cs typeface="Barlow"/>
                        </a:rPr>
                        <a:t> , Std , Sum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1" u="none" strike="noStrike" cap="none" noProof="0">
                          <a:solidFill>
                            <a:srgbClr val="59636E"/>
                          </a:solidFill>
                          <a:latin typeface="Consolas"/>
                        </a:rPr>
                        <a:t>Demographic Data</a:t>
                      </a: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Any , Std </a:t>
                      </a:r>
                      <a:endParaRPr sz="1200" b="0" i="0" u="none" strike="noStrike" cap="none">
                        <a:solidFill>
                          <a:srgbClr val="2E364B"/>
                        </a:solidFill>
                        <a:latin typeface="Barlow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576331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1" u="none" strike="noStrike" cap="none" noProof="0">
                          <a:solidFill>
                            <a:srgbClr val="59636E"/>
                          </a:solidFill>
                          <a:latin typeface="Consolas"/>
                        </a:rPr>
                        <a:t>Duration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Min, Max , Mean ,  Std</a:t>
                      </a:r>
                      <a:endParaRPr sz="1200" b="0" i="0" u="none" strike="noStrike" cap="none">
                        <a:solidFill>
                          <a:srgbClr val="2E364B"/>
                        </a:solidFill>
                        <a:latin typeface="Barlow"/>
                      </a:endParaRP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409021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Age 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Std , min , max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61434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Flag Columns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Mean , Std , Any , All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4499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Chronic Conditions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4">
                      <a:solidFill>
                        <a:srgbClr val="000000">
                          <a:alpha val="0"/>
                        </a:srgbClr>
                      </a:solidFill>
                    </a:lnT>
                    <a:lnB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Sum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4">
                      <a:solidFill>
                        <a:srgbClr val="000000">
                          <a:alpha val="0"/>
                        </a:srgbClr>
                      </a:solidFill>
                    </a:lnT>
                    <a:lnB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25783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Sparse Variance Columns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4">
                      <a:solidFill>
                        <a:srgbClr val="000000">
                          <a:alpha val="0"/>
                        </a:srgbClr>
                      </a:solidFill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Std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4">
                      <a:solidFill>
                        <a:srgbClr val="000000">
                          <a:alpha val="0"/>
                        </a:srgbClr>
                      </a:solidFill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902423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Rare Flags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4">
                      <a:solidFill>
                        <a:srgbClr val="000000">
                          <a:alpha val="0"/>
                        </a:srgbClr>
                      </a:solidFill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E364B"/>
                          </a:solidFill>
                          <a:latin typeface="Barlow"/>
                        </a:rPr>
                        <a:t>Any</a:t>
                      </a: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4">
                      <a:solidFill>
                        <a:srgbClr val="000000">
                          <a:alpha val="0"/>
                        </a:srgbClr>
                      </a:solidFill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68994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cap="none">
                        <a:solidFill>
                          <a:srgbClr val="2E364B"/>
                        </a:solidFill>
                        <a:latin typeface="Barlow"/>
                      </a:endParaRPr>
                    </a:p>
                  </a:txBody>
                  <a:tcPr marL="63500" marR="63500" marT="25400" marB="25400" anchor="ctr">
                    <a:lnL w="9524">
                      <a:solidFill>
                        <a:srgbClr val="000000">
                          <a:alpha val="0"/>
                        </a:srgbClr>
                      </a:solidFill>
                    </a:lnL>
                    <a:lnR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cap="none">
                        <a:solidFill>
                          <a:srgbClr val="2E364B"/>
                        </a:solidFill>
                        <a:latin typeface="Barlow"/>
                      </a:endParaRPr>
                    </a:p>
                  </a:txBody>
                  <a:tcPr marL="63500" marR="63500" marT="25400" marB="25400" anchor="ctr">
                    <a:lnL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>
                          <a:alpha val="0"/>
                        </a:srgbClr>
                      </a:solidFill>
                    </a:lnR>
                    <a:lnT w="9524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81362"/>
                  </a:ext>
                </a:extLst>
              </a:tr>
            </a:tbl>
          </a:graphicData>
        </a:graphic>
      </p:graphicFrame>
      <p:pic>
        <p:nvPicPr>
          <p:cNvPr id="270" name="Google Shape;270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3437" y="3300412"/>
            <a:ext cx="8572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/>
        </p:nvSpPr>
        <p:spPr>
          <a:xfrm>
            <a:off x="7786687" y="4252912"/>
            <a:ext cx="219075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Many-to-One </a:t>
            </a:r>
            <a:r>
              <a:rPr lang="en-US" sz="1350" b="1" err="1">
                <a:solidFill>
                  <a:srgbClr val="2E364B"/>
                </a:solidFill>
                <a:latin typeface="Barlow"/>
                <a:ea typeface="Barlow"/>
                <a:cs typeface="Barlow"/>
                <a:sym typeface="Barlow"/>
              </a:rPr>
              <a:t>Transformaton</a:t>
            </a:r>
            <a:endParaRPr err="1"/>
          </a:p>
        </p:txBody>
      </p:sp>
      <p:sp>
        <p:nvSpPr>
          <p:cNvPr id="272" name="Google Shape;272;p21"/>
          <p:cNvSpPr/>
          <p:nvPr/>
        </p:nvSpPr>
        <p:spPr>
          <a:xfrm>
            <a:off x="762000" y="4419600"/>
            <a:ext cx="2028825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2790825" y="4419600"/>
            <a:ext cx="1362075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4152900" y="4419600"/>
            <a:ext cx="1704975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762000" y="4943475"/>
            <a:ext cx="2028825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1"/>
          <p:cNvSpPr/>
          <p:nvPr/>
        </p:nvSpPr>
        <p:spPr>
          <a:xfrm>
            <a:off x="2790825" y="4943475"/>
            <a:ext cx="1362075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4152900" y="4943475"/>
            <a:ext cx="1704975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37</Slides>
  <Notes>30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Analysis - Business Perspective   </vt:lpstr>
      <vt:lpstr>Error Analysis - Business Perspective   </vt:lpstr>
      <vt:lpstr>PowerPoint Presentation</vt:lpstr>
      <vt:lpstr>Business Value &amp; Impact "Our Gradient Boosting model delivers significant business value to healthcare insurance operations":  </vt:lpstr>
      <vt:lpstr>Model Limitations &amp; Business Risks</vt:lpstr>
      <vt:lpstr>Recommendations  for Model Enhancement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16</cp:revision>
  <dcterms:modified xsi:type="dcterms:W3CDTF">2025-12-28T20:04:13Z</dcterms:modified>
</cp:coreProperties>
</file>